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0" r:id="rId2"/>
    <p:sldId id="259" r:id="rId3"/>
    <p:sldId id="288" r:id="rId4"/>
    <p:sldId id="289" r:id="rId5"/>
    <p:sldId id="260" r:id="rId6"/>
    <p:sldId id="305" r:id="rId7"/>
    <p:sldId id="261" r:id="rId8"/>
    <p:sldId id="262" r:id="rId9"/>
    <p:sldId id="306" r:id="rId10"/>
    <p:sldId id="307" r:id="rId11"/>
    <p:sldId id="308" r:id="rId12"/>
    <p:sldId id="263" r:id="rId13"/>
    <p:sldId id="266" r:id="rId14"/>
    <p:sldId id="267" r:id="rId15"/>
    <p:sldId id="268" r:id="rId16"/>
    <p:sldId id="287" r:id="rId17"/>
    <p:sldId id="269" r:id="rId18"/>
    <p:sldId id="270" r:id="rId19"/>
    <p:sldId id="282" r:id="rId20"/>
    <p:sldId id="292" r:id="rId21"/>
    <p:sldId id="298" r:id="rId22"/>
    <p:sldId id="284" r:id="rId23"/>
    <p:sldId id="271" r:id="rId24"/>
    <p:sldId id="272" r:id="rId25"/>
    <p:sldId id="273" r:id="rId2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434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2012-9-23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2012-9-23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2012-9-23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2012-9-23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2012-9-23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2012-9-23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2012-9-23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2012-9-23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2012-9-23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2012-9-23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2012-9-23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2012-9-23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22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12" Type="http://schemas.openxmlformats.org/officeDocument/2006/relationships/image" Target="../media/image2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Relationship Id="rId1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14348" y="2285992"/>
            <a:ext cx="712946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zh-CN" altLang="zh-CN" sz="4000" b="1" dirty="0" smtClean="0">
                <a:latin typeface="华文中宋" pitchFamily="2" charset="-122"/>
                <a:ea typeface="华文中宋" pitchFamily="2" charset="-122"/>
              </a:rPr>
              <a:t>“</a:t>
            </a:r>
            <a:r>
              <a:rPr lang="zh-CN" altLang="en-US" sz="4000" b="1" dirty="0" smtClean="0">
                <a:latin typeface="华文中宋" pitchFamily="2" charset="-122"/>
                <a:ea typeface="华文中宋" pitchFamily="2" charset="-122"/>
              </a:rPr>
              <a:t>创业世界杯</a:t>
            </a:r>
            <a:r>
              <a:rPr lang="zh-CN" sz="4000" b="1" dirty="0" smtClean="0">
                <a:latin typeface="华文中宋" pitchFamily="2" charset="-122"/>
                <a:ea typeface="华文中宋" pitchFamily="2" charset="-122"/>
              </a:rPr>
              <a:t>”</a:t>
            </a:r>
            <a:r>
              <a:rPr lang="zh-CN" altLang="en-US" sz="4000" b="1" dirty="0" smtClean="0">
                <a:latin typeface="华文中宋" pitchFamily="2" charset="-122"/>
                <a:ea typeface="华文中宋" pitchFamily="2" charset="-122"/>
              </a:rPr>
              <a:t>大赛</a:t>
            </a:r>
            <a:endParaRPr lang="zh-CN" sz="4000" dirty="0">
              <a:latin typeface="华文中宋" pitchFamily="2" charset="-122"/>
              <a:ea typeface="华文中宋" pitchFamily="2" charset="-122"/>
            </a:endParaRPr>
          </a:p>
          <a:p>
            <a:pPr algn="ctr"/>
            <a:r>
              <a:rPr lang="zh-CN" sz="4000" b="1" dirty="0">
                <a:latin typeface="华文中宋" pitchFamily="2" charset="-122"/>
                <a:ea typeface="华文中宋" pitchFamily="2" charset="-122"/>
              </a:rPr>
              <a:t>      </a:t>
            </a:r>
            <a:r>
              <a:rPr lang="zh-CN" altLang="zh-CN" sz="4000" b="1" dirty="0">
                <a:latin typeface="华文中宋" pitchFamily="2" charset="-122"/>
                <a:ea typeface="华文中宋" pitchFamily="2" charset="-122"/>
              </a:rPr>
              <a:t>—— </a:t>
            </a:r>
            <a:r>
              <a:rPr lang="zh-CN" altLang="en-US" sz="4000" b="1" dirty="0" smtClean="0">
                <a:latin typeface="华文中宋" pitchFamily="2" charset="-122"/>
                <a:ea typeface="华文中宋" pitchFamily="2" charset="-122"/>
              </a:rPr>
              <a:t>中国</a:t>
            </a:r>
            <a:r>
              <a:rPr lang="en-US" altLang="zh-CN" sz="4000" b="1" dirty="0" smtClean="0">
                <a:latin typeface="华文中宋" pitchFamily="2" charset="-122"/>
                <a:ea typeface="华文中宋" pitchFamily="2" charset="-122"/>
              </a:rPr>
              <a:t>·</a:t>
            </a:r>
            <a:r>
              <a:rPr lang="zh-CN" altLang="en-US" sz="4000" b="1" dirty="0" smtClean="0">
                <a:latin typeface="华文中宋" pitchFamily="2" charset="-122"/>
                <a:ea typeface="华文中宋" pitchFamily="2" charset="-122"/>
              </a:rPr>
              <a:t>西安高新杯</a:t>
            </a:r>
            <a:endParaRPr lang="en-US" altLang="zh-CN" sz="4000" b="1" dirty="0" smtClean="0">
              <a:latin typeface="华文中宋" pitchFamily="2" charset="-122"/>
              <a:ea typeface="华文中宋" pitchFamily="2" charset="-122"/>
            </a:endParaRPr>
          </a:p>
          <a:p>
            <a:pPr algn="ctr"/>
            <a:r>
              <a:rPr lang="zh-CN" altLang="en-US" sz="4000" b="1" dirty="0" smtClean="0">
                <a:latin typeface="华文中宋" pitchFamily="2" charset="-122"/>
                <a:ea typeface="华文中宋" pitchFamily="2" charset="-122"/>
              </a:rPr>
              <a:t>预选赛</a:t>
            </a:r>
            <a:endParaRPr lang="zh-CN" sz="4000" b="1" dirty="0"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3357554" y="4714884"/>
            <a:ext cx="214314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b="1" dirty="0" smtClean="0">
                <a:latin typeface="华文中宋" pitchFamily="2" charset="-122"/>
                <a:ea typeface="华文中宋" pitchFamily="2" charset="-122"/>
              </a:rPr>
              <a:t>    光</a:t>
            </a:r>
            <a:r>
              <a:rPr lang="zh-CN" altLang="en-US" sz="2000" b="1" dirty="0" smtClean="0">
                <a:latin typeface="华文中宋" pitchFamily="2" charset="-122"/>
                <a:ea typeface="华文中宋" pitchFamily="2" charset="-122"/>
              </a:rPr>
              <a:t>合</a:t>
            </a:r>
            <a:r>
              <a:rPr lang="zh-CN" altLang="en-US" sz="2000" b="1" dirty="0" smtClean="0">
                <a:latin typeface="华文中宋" pitchFamily="2" charset="-122"/>
                <a:ea typeface="华文中宋" pitchFamily="2" charset="-122"/>
              </a:rPr>
              <a:t>创业</a:t>
            </a:r>
            <a:endParaRPr lang="en-US" altLang="zh-CN" sz="2000" b="1" dirty="0" smtClean="0">
              <a:latin typeface="华文中宋" pitchFamily="2" charset="-122"/>
              <a:ea typeface="华文中宋" pitchFamily="2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2000" b="1" dirty="0" smtClean="0">
                <a:latin typeface="华文中宋" pitchFamily="2" charset="-122"/>
                <a:ea typeface="华文中宋" pitchFamily="2" charset="-122"/>
              </a:rPr>
              <a:t>   </a:t>
            </a:r>
            <a:r>
              <a:rPr lang="en-US" altLang="zh-CN" sz="2000" b="1" dirty="0" smtClean="0">
                <a:latin typeface="华文中宋" pitchFamily="2" charset="-122"/>
                <a:ea typeface="华文中宋" pitchFamily="2" charset="-122"/>
              </a:rPr>
              <a:t>2012.9.21</a:t>
            </a:r>
            <a:endParaRPr lang="zh-CN" sz="2000" b="1" dirty="0">
              <a:latin typeface="华文中宋" pitchFamily="2" charset="-122"/>
              <a:ea typeface="华文中宋" pitchFamily="2" charset="-122"/>
            </a:endParaRPr>
          </a:p>
        </p:txBody>
      </p:sp>
      <p:pic>
        <p:nvPicPr>
          <p:cNvPr id="3079" name="Picture 7" descr="E:\光合平台\宋总\SWC logo 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3373176" cy="1285859"/>
          </a:xfrm>
          <a:prstGeom prst="rect">
            <a:avLst/>
          </a:prstGeom>
          <a:noFill/>
        </p:spPr>
      </p:pic>
      <p:sp>
        <p:nvSpPr>
          <p:cNvPr id="10" name="矩形 9"/>
          <p:cNvSpPr/>
          <p:nvPr/>
        </p:nvSpPr>
        <p:spPr>
          <a:xfrm>
            <a:off x="3500462" y="785794"/>
            <a:ext cx="564357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E:\光合平台\宋总\SWC logo 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3373176" cy="1285859"/>
          </a:xfrm>
          <a:prstGeom prst="rect">
            <a:avLst/>
          </a:prstGeom>
          <a:noFill/>
        </p:spPr>
      </p:pic>
      <p:sp>
        <p:nvSpPr>
          <p:cNvPr id="10" name="矩形 9"/>
          <p:cNvSpPr/>
          <p:nvPr/>
        </p:nvSpPr>
        <p:spPr>
          <a:xfrm>
            <a:off x="3500462" y="785794"/>
            <a:ext cx="564357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215206" y="6572272"/>
            <a:ext cx="1928794" cy="28572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7358082" y="6500834"/>
            <a:ext cx="178591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dirty="0" smtClean="0">
                <a:latin typeface="华文中宋" pitchFamily="2" charset="-122"/>
                <a:ea typeface="华文中宋" pitchFamily="2" charset="-122"/>
              </a:rPr>
              <a:t>光合</a:t>
            </a:r>
            <a:r>
              <a:rPr lang="zh-CN" altLang="en-US" sz="2000" dirty="0" smtClean="0">
                <a:latin typeface="华文中宋" pitchFamily="2" charset="-122"/>
                <a:ea typeface="华文中宋" pitchFamily="2" charset="-122"/>
              </a:rPr>
              <a:t>创业</a:t>
            </a:r>
            <a:endParaRPr lang="zh-CN" sz="1200" dirty="0"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6572272"/>
            <a:ext cx="7215206" cy="28572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785786" y="1071546"/>
            <a:ext cx="7786742" cy="5683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800"/>
              </a:lnSpc>
            </a:pPr>
            <a:r>
              <a:rPr lang="en-US" sz="2000" dirty="0" smtClean="0"/>
              <a:t>13:30-18:00 </a:t>
            </a:r>
            <a:r>
              <a:rPr lang="zh-CN" altLang="en-US" sz="2000" dirty="0" smtClean="0"/>
              <a:t>下午</a:t>
            </a:r>
          </a:p>
          <a:p>
            <a:pPr>
              <a:lnSpc>
                <a:spcPts val="2800"/>
              </a:lnSpc>
            </a:pPr>
            <a:r>
              <a:rPr lang="zh-CN" altLang="en-US" sz="2000" dirty="0" smtClean="0"/>
              <a:t>创业世界杯大赛</a:t>
            </a:r>
          </a:p>
          <a:p>
            <a:pPr>
              <a:lnSpc>
                <a:spcPts val="2800"/>
              </a:lnSpc>
            </a:pPr>
            <a:r>
              <a:rPr lang="en-US" sz="2000" dirty="0" smtClean="0"/>
              <a:t>13:30-13:50</a:t>
            </a:r>
            <a:r>
              <a:rPr lang="zh-CN" altLang="en-US" sz="2000" dirty="0" smtClean="0"/>
              <a:t>主题演讲：</a:t>
            </a:r>
          </a:p>
          <a:p>
            <a:pPr>
              <a:lnSpc>
                <a:spcPts val="2800"/>
              </a:lnSpc>
            </a:pPr>
            <a:r>
              <a:rPr lang="zh-CN" altLang="en-US" sz="2000" dirty="0" smtClean="0"/>
              <a:t>拟邀嘉宾：邓峰、周鸿祎、雷军、薛蛮子、王利芬（选其一）</a:t>
            </a:r>
          </a:p>
          <a:p>
            <a:pPr lvl="0">
              <a:lnSpc>
                <a:spcPts val="2800"/>
              </a:lnSpc>
            </a:pPr>
            <a:r>
              <a:rPr lang="en-US" sz="2000" dirty="0" smtClean="0"/>
              <a:t>13:50-17:00</a:t>
            </a:r>
            <a:r>
              <a:rPr lang="zh-CN" altLang="en-US" sz="2000" dirty="0" smtClean="0"/>
              <a:t>项目路演</a:t>
            </a:r>
          </a:p>
          <a:p>
            <a:pPr>
              <a:lnSpc>
                <a:spcPts val="2800"/>
              </a:lnSpc>
            </a:pPr>
            <a:r>
              <a:rPr lang="zh-CN" altLang="en-US" sz="2000" dirty="0" smtClean="0"/>
              <a:t>西北赛区入围参赛企业上台路演。</a:t>
            </a:r>
          </a:p>
          <a:p>
            <a:pPr>
              <a:lnSpc>
                <a:spcPts val="2800"/>
              </a:lnSpc>
            </a:pPr>
            <a:r>
              <a:rPr lang="zh-CN" altLang="en-US" sz="2000" dirty="0" smtClean="0"/>
              <a:t>规则：每个团队</a:t>
            </a:r>
            <a:r>
              <a:rPr lang="en-US" sz="2000" dirty="0" smtClean="0"/>
              <a:t>10</a:t>
            </a:r>
            <a:r>
              <a:rPr lang="zh-CN" altLang="en-US" sz="2000" dirty="0" smtClean="0"/>
              <a:t>分钟路演，其中</a:t>
            </a:r>
            <a:r>
              <a:rPr lang="en-US" sz="2000" dirty="0" smtClean="0"/>
              <a:t>6</a:t>
            </a:r>
            <a:r>
              <a:rPr lang="zh-CN" altLang="en-US" sz="2000" dirty="0" smtClean="0"/>
              <a:t>分钟发言介绍项目；</a:t>
            </a:r>
            <a:r>
              <a:rPr lang="en-US" sz="2000" dirty="0" smtClean="0"/>
              <a:t>2</a:t>
            </a:r>
            <a:r>
              <a:rPr lang="zh-CN" altLang="en-US" sz="2000" dirty="0" smtClean="0"/>
              <a:t>分钟评委提问；</a:t>
            </a:r>
            <a:r>
              <a:rPr lang="en-US" sz="2000" dirty="0" smtClean="0"/>
              <a:t>2</a:t>
            </a:r>
            <a:r>
              <a:rPr lang="zh-CN" altLang="en-US" sz="2000" dirty="0" smtClean="0"/>
              <a:t>分钟回答问题。</a:t>
            </a:r>
          </a:p>
          <a:p>
            <a:pPr>
              <a:lnSpc>
                <a:spcPts val="2800"/>
              </a:lnSpc>
            </a:pPr>
            <a:r>
              <a:rPr lang="zh-CN" altLang="en-US" sz="2000" dirty="0" smtClean="0"/>
              <a:t>评委将根据项目路演、产品、团队及综合管理等指标进行打分，根据分数晋级（最终入围西北赛区</a:t>
            </a:r>
            <a:r>
              <a:rPr lang="en-US" sz="2000" dirty="0" smtClean="0"/>
              <a:t>Top10,</a:t>
            </a:r>
            <a:r>
              <a:rPr lang="zh-CN" altLang="en-US" sz="2000" dirty="0" smtClean="0"/>
              <a:t>自动进入全国总决赛）。</a:t>
            </a:r>
          </a:p>
          <a:p>
            <a:pPr>
              <a:lnSpc>
                <a:spcPts val="2800"/>
              </a:lnSpc>
            </a:pPr>
            <a:r>
              <a:rPr lang="zh-CN" altLang="en-US" sz="2000" dirty="0" smtClean="0"/>
              <a:t>评委嘉宾（拟）：</a:t>
            </a:r>
            <a:endParaRPr lang="en-US" altLang="zh-CN" sz="2000" dirty="0" smtClean="0"/>
          </a:p>
          <a:p>
            <a:pPr>
              <a:lnSpc>
                <a:spcPts val="2800"/>
              </a:lnSpc>
            </a:pPr>
            <a:r>
              <a:rPr lang="en-US" altLang="zh-CN" sz="2000" dirty="0" smtClean="0"/>
              <a:t>          </a:t>
            </a:r>
            <a:r>
              <a:rPr lang="zh-CN" altLang="en-US" sz="2000" dirty="0" smtClean="0"/>
              <a:t>罗川、王煜全、卢刚、邓峰、周炜、黄劲、杨伟庆、陈颉</a:t>
            </a:r>
          </a:p>
          <a:p>
            <a:pPr>
              <a:lnSpc>
                <a:spcPts val="2800"/>
              </a:lnSpc>
            </a:pPr>
            <a:r>
              <a:rPr lang="en-US" sz="2000" dirty="0" smtClean="0"/>
              <a:t> </a:t>
            </a:r>
            <a:endParaRPr lang="zh-CN" altLang="en-US" sz="2000" dirty="0" smtClean="0"/>
          </a:p>
          <a:p>
            <a:endParaRPr lang="zh-CN" altLang="en-US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E:\光合平台\宋总\SWC logo 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3373176" cy="1285859"/>
          </a:xfrm>
          <a:prstGeom prst="rect">
            <a:avLst/>
          </a:prstGeom>
          <a:noFill/>
        </p:spPr>
      </p:pic>
      <p:sp>
        <p:nvSpPr>
          <p:cNvPr id="10" name="矩形 9"/>
          <p:cNvSpPr/>
          <p:nvPr/>
        </p:nvSpPr>
        <p:spPr>
          <a:xfrm>
            <a:off x="3500462" y="785794"/>
            <a:ext cx="564357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215206" y="6572272"/>
            <a:ext cx="1928794" cy="28572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7358082" y="6500834"/>
            <a:ext cx="178591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dirty="0" smtClean="0">
                <a:latin typeface="华文中宋" pitchFamily="2" charset="-122"/>
                <a:ea typeface="华文中宋" pitchFamily="2" charset="-122"/>
              </a:rPr>
              <a:t>光合</a:t>
            </a:r>
            <a:r>
              <a:rPr lang="zh-CN" altLang="en-US" sz="2000" dirty="0" smtClean="0">
                <a:latin typeface="华文中宋" pitchFamily="2" charset="-122"/>
                <a:ea typeface="华文中宋" pitchFamily="2" charset="-122"/>
              </a:rPr>
              <a:t>创业</a:t>
            </a:r>
            <a:endParaRPr lang="zh-CN" sz="1200" dirty="0"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6572272"/>
            <a:ext cx="7215206" cy="28572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785786" y="1071546"/>
            <a:ext cx="7786742" cy="6042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800"/>
              </a:lnSpc>
            </a:pPr>
            <a:endParaRPr lang="zh-CN" altLang="en-US" sz="2000" dirty="0" smtClean="0"/>
          </a:p>
          <a:p>
            <a:pPr>
              <a:lnSpc>
                <a:spcPts val="2800"/>
              </a:lnSpc>
            </a:pPr>
            <a:r>
              <a:rPr lang="en-US" sz="2000" dirty="0" smtClean="0"/>
              <a:t>17:00-17:10</a:t>
            </a:r>
            <a:r>
              <a:rPr lang="zh-CN" altLang="en-US" sz="2000" dirty="0" smtClean="0"/>
              <a:t>主题演讲</a:t>
            </a:r>
            <a:endParaRPr lang="en-US" altLang="zh-CN" sz="2000" dirty="0" smtClean="0"/>
          </a:p>
          <a:p>
            <a:pPr>
              <a:lnSpc>
                <a:spcPts val="2800"/>
              </a:lnSpc>
            </a:pPr>
            <a:r>
              <a:rPr lang="en-US" sz="2000" dirty="0" smtClean="0"/>
              <a:t> </a:t>
            </a:r>
            <a:r>
              <a:rPr lang="zh-CN" altLang="en-US" sz="2000" dirty="0" smtClean="0"/>
              <a:t>主题发言：理性的移动互联网创业之道</a:t>
            </a:r>
          </a:p>
          <a:p>
            <a:pPr>
              <a:lnSpc>
                <a:spcPts val="2800"/>
              </a:lnSpc>
            </a:pPr>
            <a:r>
              <a:rPr lang="en-US" altLang="zh-CN" sz="2000" dirty="0" smtClean="0"/>
              <a:t>                      ——</a:t>
            </a:r>
            <a:r>
              <a:rPr lang="zh-CN" altLang="en-US" sz="2000" dirty="0" smtClean="0"/>
              <a:t>艾瑞咨询集团总裁 杨伟庆</a:t>
            </a:r>
          </a:p>
          <a:p>
            <a:pPr>
              <a:lnSpc>
                <a:spcPts val="2800"/>
              </a:lnSpc>
            </a:pPr>
            <a:r>
              <a:rPr lang="en-US" sz="2000" dirty="0" smtClean="0"/>
              <a:t>17:10-17:20 </a:t>
            </a:r>
            <a:r>
              <a:rPr lang="zh-CN" altLang="en-US" sz="2000" dirty="0" smtClean="0"/>
              <a:t>冠、亚军角逐</a:t>
            </a:r>
            <a:endParaRPr lang="en-US" sz="2000" dirty="0" smtClean="0"/>
          </a:p>
          <a:p>
            <a:pPr>
              <a:lnSpc>
                <a:spcPts val="2800"/>
              </a:lnSpc>
            </a:pPr>
            <a:r>
              <a:rPr lang="zh-CN" altLang="en-US" sz="2000" dirty="0" smtClean="0"/>
              <a:t>                     根据现场评委的评分决出前两名企业或团队上台</a:t>
            </a:r>
            <a:r>
              <a:rPr lang="en-US" sz="2000" dirty="0" smtClean="0"/>
              <a:t>PK</a:t>
            </a:r>
            <a:r>
              <a:rPr lang="zh-CN" altLang="en-US" sz="2000" dirty="0" smtClean="0"/>
              <a:t>冠亚军，     每人</a:t>
            </a:r>
            <a:r>
              <a:rPr lang="en-US" sz="2000" dirty="0" smtClean="0"/>
              <a:t>2</a:t>
            </a:r>
            <a:r>
              <a:rPr lang="zh-CN" altLang="en-US" sz="2000" dirty="0" smtClean="0"/>
              <a:t>分钟演讲，评委</a:t>
            </a:r>
            <a:r>
              <a:rPr lang="en-US" sz="2000" dirty="0" smtClean="0"/>
              <a:t>2</a:t>
            </a:r>
            <a:r>
              <a:rPr lang="zh-CN" altLang="en-US" sz="2000" dirty="0" smtClean="0"/>
              <a:t>分钟互动提问，最终决出赛区冠亚军。</a:t>
            </a:r>
          </a:p>
          <a:p>
            <a:pPr lvl="0">
              <a:lnSpc>
                <a:spcPts val="2800"/>
              </a:lnSpc>
            </a:pPr>
            <a:r>
              <a:rPr lang="en-US" sz="2000" dirty="0" smtClean="0"/>
              <a:t>17:20-17:30</a:t>
            </a:r>
            <a:r>
              <a:rPr lang="zh-CN" altLang="en-US" sz="2000" dirty="0" smtClean="0"/>
              <a:t>颁发预选赛冠亚军证书及</a:t>
            </a:r>
            <a:r>
              <a:rPr lang="en-US" sz="2000" dirty="0" smtClean="0"/>
              <a:t>TOP10</a:t>
            </a:r>
            <a:r>
              <a:rPr lang="zh-CN" altLang="en-US" sz="2000" dirty="0" smtClean="0"/>
              <a:t>证书</a:t>
            </a:r>
          </a:p>
          <a:p>
            <a:pPr lvl="0">
              <a:lnSpc>
                <a:spcPts val="2800"/>
              </a:lnSpc>
            </a:pPr>
            <a:r>
              <a:rPr lang="zh-CN" altLang="en-US" sz="2000" dirty="0" smtClean="0"/>
              <a:t>                    对优秀团队发出入围全国总决赛邀请</a:t>
            </a:r>
          </a:p>
          <a:p>
            <a:pPr lvl="0">
              <a:lnSpc>
                <a:spcPts val="2800"/>
              </a:lnSpc>
            </a:pPr>
            <a:r>
              <a:rPr lang="zh-CN" altLang="en-US" sz="2000" dirty="0" smtClean="0"/>
              <a:t>                    对优秀项目团队发出入园孵化邀请</a:t>
            </a:r>
          </a:p>
          <a:p>
            <a:pPr lvl="0">
              <a:lnSpc>
                <a:spcPts val="2800"/>
              </a:lnSpc>
            </a:pPr>
            <a:r>
              <a:rPr lang="zh-CN" altLang="en-US" sz="2000" dirty="0" smtClean="0"/>
              <a:t>预选赛闭幕</a:t>
            </a:r>
          </a:p>
          <a:p>
            <a:pPr lvl="0">
              <a:lnSpc>
                <a:spcPts val="2800"/>
              </a:lnSpc>
            </a:pPr>
            <a:r>
              <a:rPr lang="en-US" sz="2000" dirty="0" smtClean="0"/>
              <a:t>17:30-18:00</a:t>
            </a:r>
            <a:r>
              <a:rPr lang="zh-CN" altLang="en-US" sz="2000" dirty="0" smtClean="0"/>
              <a:t>创业者与投资人对接会</a:t>
            </a:r>
          </a:p>
          <a:p>
            <a:pPr>
              <a:lnSpc>
                <a:spcPts val="2800"/>
              </a:lnSpc>
            </a:pPr>
            <a:r>
              <a:rPr lang="en-US" sz="2000" dirty="0" smtClean="0"/>
              <a:t>18:30-20:00</a:t>
            </a:r>
            <a:endParaRPr lang="zh-CN" altLang="en-US" sz="2000" dirty="0" smtClean="0"/>
          </a:p>
          <a:p>
            <a:pPr>
              <a:lnSpc>
                <a:spcPts val="2800"/>
              </a:lnSpc>
            </a:pPr>
            <a:r>
              <a:rPr lang="zh-CN" altLang="en-US" sz="2000" dirty="0" smtClean="0"/>
              <a:t>省政府接待晚宴（部分特邀嘉宾出席）</a:t>
            </a:r>
          </a:p>
          <a:p>
            <a:endParaRPr lang="zh-CN" altLang="en-US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ppt素材\tupian2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43253" y="3643314"/>
            <a:ext cx="3800747" cy="2850971"/>
          </a:xfrm>
          <a:prstGeom prst="rect">
            <a:avLst/>
          </a:prstGeom>
          <a:noFill/>
        </p:spPr>
      </p:pic>
      <p:pic>
        <p:nvPicPr>
          <p:cNvPr id="3079" name="Picture 7" descr="E:\光合平台\宋总\SWC logo 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3373176" cy="1285859"/>
          </a:xfrm>
          <a:prstGeom prst="rect">
            <a:avLst/>
          </a:prstGeom>
          <a:noFill/>
        </p:spPr>
      </p:pic>
      <p:sp>
        <p:nvSpPr>
          <p:cNvPr id="10" name="矩形 9"/>
          <p:cNvSpPr/>
          <p:nvPr/>
        </p:nvSpPr>
        <p:spPr>
          <a:xfrm>
            <a:off x="3500462" y="785794"/>
            <a:ext cx="564357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500034" y="1214422"/>
            <a:ext cx="8072494" cy="4785926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6700" algn="l" defTabSz="914400" rtl="0" eaLnBrk="1" fontAlgn="base" latinLnBrk="0" hangingPunct="1">
              <a:lnSpc>
                <a:spcPts val="3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en-US" altLang="zh-CN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  </a:t>
            </a:r>
            <a:r>
              <a:rPr kumimoji="0" lang="zh-CN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地区预选赛</a:t>
            </a:r>
            <a:endParaRPr kumimoji="0" lang="zh-CN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  <a:p>
            <a:pPr lvl="0" indent="266700" eaLnBrk="0" fontAlgn="base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zh-CN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  </a:t>
            </a:r>
            <a:r>
              <a:rPr kumimoji="0" lang="zh-CN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地区预选赛将以华北（</a:t>
            </a:r>
            <a:r>
              <a:rPr lang="zh-CN" altLang="en-US" sz="2200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北京、大连</a:t>
            </a:r>
            <a:r>
              <a:rPr kumimoji="0" lang="en-US" altLang="zh-CN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2013</a:t>
            </a:r>
            <a:r>
              <a:rPr kumimoji="0" lang="zh-CN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年</a:t>
            </a:r>
            <a:r>
              <a:rPr kumimoji="0" lang="en-US" altLang="zh-CN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4</a:t>
            </a:r>
            <a:r>
              <a:rPr kumimoji="0" lang="zh-CN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月</a:t>
            </a:r>
            <a:r>
              <a:rPr kumimoji="0" lang="en-US" altLang="zh-CN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20</a:t>
            </a:r>
            <a:r>
              <a:rPr kumimoji="0" lang="zh-CN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日</a:t>
            </a:r>
            <a:r>
              <a:rPr kumimoji="0" lang="zh-CN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）、华东（上海、杭州</a:t>
            </a:r>
            <a:r>
              <a:rPr kumimoji="0" lang="en-US" altLang="zh-CN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11</a:t>
            </a:r>
            <a:r>
              <a:rPr kumimoji="0" lang="zh-CN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年</a:t>
            </a:r>
            <a:r>
              <a:rPr kumimoji="0" lang="en-US" altLang="zh-CN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12</a:t>
            </a:r>
            <a:r>
              <a:rPr kumimoji="0" lang="zh-CN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月</a:t>
            </a:r>
            <a:r>
              <a:rPr kumimoji="0" lang="en-US" altLang="zh-CN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15</a:t>
            </a:r>
            <a:r>
              <a:rPr kumimoji="0" lang="zh-CN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日</a:t>
            </a:r>
            <a:r>
              <a:rPr kumimoji="0" lang="zh-CN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、南京）、华南（深圳、广州</a:t>
            </a:r>
            <a:r>
              <a:rPr kumimoji="0" lang="en-US" altLang="zh-CN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13</a:t>
            </a:r>
            <a:r>
              <a:rPr kumimoji="0" lang="zh-CN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年</a:t>
            </a:r>
            <a:r>
              <a:rPr kumimoji="0" lang="en-US" altLang="zh-CN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3</a:t>
            </a:r>
            <a:r>
              <a:rPr kumimoji="0" lang="zh-CN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月</a:t>
            </a:r>
            <a:r>
              <a:rPr kumimoji="0" lang="en-US" altLang="zh-CN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10</a:t>
            </a:r>
            <a:r>
              <a:rPr kumimoji="0" lang="zh-CN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）、西北（西安</a:t>
            </a:r>
            <a:r>
              <a:rPr kumimoji="0" lang="en-US" altLang="zh-CN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11</a:t>
            </a:r>
            <a:r>
              <a:rPr kumimoji="0" lang="zh-CN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月</a:t>
            </a:r>
            <a:r>
              <a:rPr kumimoji="0" lang="en-US" altLang="zh-CN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1</a:t>
            </a:r>
            <a:r>
              <a:rPr kumimoji="0" lang="zh-CN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日</a:t>
            </a:r>
            <a:r>
              <a:rPr kumimoji="0" lang="zh-CN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）、华中（武汉</a:t>
            </a:r>
            <a:r>
              <a:rPr kumimoji="0" lang="en-US" altLang="zh-CN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11</a:t>
            </a:r>
            <a:r>
              <a:rPr kumimoji="0" lang="zh-CN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月</a:t>
            </a:r>
            <a:r>
              <a:rPr kumimoji="0" lang="en-US" altLang="zh-CN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3</a:t>
            </a:r>
            <a:r>
              <a:rPr kumimoji="0" lang="zh-CN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日</a:t>
            </a:r>
            <a:r>
              <a:rPr kumimoji="0" lang="zh-CN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）、西南（成都</a:t>
            </a:r>
            <a:r>
              <a:rPr kumimoji="0" lang="en-US" altLang="zh-CN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11</a:t>
            </a:r>
            <a:r>
              <a:rPr kumimoji="0" lang="zh-CN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月</a:t>
            </a:r>
            <a:r>
              <a:rPr kumimoji="0" lang="en-US" altLang="zh-CN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23</a:t>
            </a:r>
            <a:r>
              <a:rPr kumimoji="0" lang="zh-CN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日</a:t>
            </a:r>
            <a:r>
              <a:rPr kumimoji="0" lang="zh-CN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、重庆）六大赛区进行选拔。</a:t>
            </a:r>
            <a:endParaRPr kumimoji="0" lang="zh-CN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  <a:cs typeface="Times New Roman" pitchFamily="18" charset="0"/>
            </a:endParaRPr>
          </a:p>
          <a:p>
            <a:pPr marL="0" marR="0" lvl="0" indent="26670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 每两个月定期在全国各大城市举办</a:t>
            </a:r>
            <a:r>
              <a:rPr lang="zh-CN" altLang="en-US" sz="2200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预选赛</a:t>
            </a:r>
            <a:r>
              <a:rPr kumimoji="0" lang="zh-CN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，由当地投资机构及创业园区推荐、光合创业平台、新浪微</a:t>
            </a:r>
            <a:endParaRPr kumimoji="0" lang="en-US" altLang="zh-CN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  <a:cs typeface="Times New Roman" pitchFamily="18" charset="0"/>
            </a:endParaRPr>
          </a:p>
          <a:p>
            <a:pPr marL="0" marR="0" lvl="0" indent="26670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博提交报名等形式，参赛企业不受规</a:t>
            </a:r>
            <a:endParaRPr kumimoji="0" lang="en-US" altLang="zh-CN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  <a:cs typeface="Times New Roman" pitchFamily="18" charset="0"/>
            </a:endParaRPr>
          </a:p>
          <a:p>
            <a:pPr marL="0" marR="0" lvl="0" indent="26670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模影响，通过对创新力、成长性、创</a:t>
            </a:r>
            <a:endParaRPr kumimoji="0" lang="en-US" altLang="zh-CN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  <a:cs typeface="Times New Roman" pitchFamily="18" charset="0"/>
            </a:endParaRPr>
          </a:p>
          <a:p>
            <a:pPr marL="0" marR="0" lvl="0" indent="26670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始人特质及产业前景等几个维度进行</a:t>
            </a:r>
            <a:endParaRPr kumimoji="0" lang="en-US" altLang="zh-CN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  <a:cs typeface="Times New Roman" pitchFamily="18" charset="0"/>
            </a:endParaRPr>
          </a:p>
          <a:p>
            <a:pPr marL="0" marR="0" lvl="0" indent="26670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评审，优秀企业通过区预选赛选拔晋</a:t>
            </a:r>
            <a:endParaRPr kumimoji="0" lang="en-US" altLang="zh-CN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  <a:cs typeface="Times New Roman" pitchFamily="18" charset="0"/>
            </a:endParaRPr>
          </a:p>
          <a:p>
            <a:pPr marL="0" marR="0" lvl="0" indent="26670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级中国区总决赛。</a:t>
            </a:r>
            <a:r>
              <a:rPr kumimoji="0" lang="zh-CN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</a:rPr>
              <a:t> </a:t>
            </a:r>
          </a:p>
        </p:txBody>
      </p:sp>
      <p:sp>
        <p:nvSpPr>
          <p:cNvPr id="7" name="矩形 6"/>
          <p:cNvSpPr/>
          <p:nvPr/>
        </p:nvSpPr>
        <p:spPr>
          <a:xfrm>
            <a:off x="7215206" y="6572272"/>
            <a:ext cx="1928794" cy="28572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7358082" y="6500834"/>
            <a:ext cx="178591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dirty="0" smtClean="0">
                <a:latin typeface="华文中宋" pitchFamily="2" charset="-122"/>
                <a:ea typeface="华文中宋" pitchFamily="2" charset="-122"/>
              </a:rPr>
              <a:t>光合</a:t>
            </a:r>
            <a:r>
              <a:rPr lang="zh-CN" altLang="en-US" sz="2000" dirty="0" smtClean="0">
                <a:latin typeface="华文中宋" pitchFamily="2" charset="-122"/>
                <a:ea typeface="华文中宋" pitchFamily="2" charset="-122"/>
              </a:rPr>
              <a:t>创业</a:t>
            </a:r>
            <a:endParaRPr lang="zh-CN" sz="1200" dirty="0"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0" y="6572272"/>
            <a:ext cx="7215206" cy="28572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E:\光合平台\宋总\SWC logo 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3373176" cy="1285859"/>
          </a:xfrm>
          <a:prstGeom prst="rect">
            <a:avLst/>
          </a:prstGeom>
          <a:noFill/>
        </p:spPr>
      </p:pic>
      <p:sp>
        <p:nvSpPr>
          <p:cNvPr id="10" name="矩形 9"/>
          <p:cNvSpPr/>
          <p:nvPr/>
        </p:nvSpPr>
        <p:spPr>
          <a:xfrm>
            <a:off x="3500462" y="785794"/>
            <a:ext cx="564357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14348" y="1142984"/>
            <a:ext cx="7786742" cy="4385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zh-CN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大赛特色</a:t>
            </a:r>
            <a:endParaRPr kumimoji="0" lang="en-US" altLang="zh-CN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  <a:cs typeface="Times New Roman" pitchFamily="18" charset="0"/>
            </a:endParaRPr>
          </a:p>
          <a:p>
            <a:pPr>
              <a:lnSpc>
                <a:spcPts val="3000"/>
              </a:lnSpc>
              <a:buFont typeface="Wingdings" pitchFamily="2" charset="2"/>
              <a:buChar char="Ø"/>
              <a:tabLst>
                <a:tab pos="4000500" algn="l"/>
              </a:tabLst>
            </a:pPr>
            <a:r>
              <a:rPr lang="zh-CN" alt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多样化的报名渠道（高新园区、创业服务中心、大学孵化器、投资机构等合作伙伴推荐；区域分赛选拔；微博和网站报名）</a:t>
            </a:r>
          </a:p>
          <a:p>
            <a:pPr>
              <a:lnSpc>
                <a:spcPts val="3000"/>
              </a:lnSpc>
              <a:buFont typeface="Wingdings" pitchFamily="2" charset="2"/>
              <a:buChar char="Ø"/>
              <a:tabLst>
                <a:tab pos="4000500" algn="l"/>
              </a:tabLst>
            </a:pPr>
            <a:r>
              <a:rPr lang="zh-CN" alt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细分行业隐形冠军的聚会（覆盖互联网</a:t>
            </a:r>
            <a:r>
              <a:rPr lang="en-US" altLang="zh-CN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/</a:t>
            </a:r>
            <a:r>
              <a:rPr lang="zh-CN" alt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移动互联网、电子商务、服务外包、信息技术、医药健康、新能源</a:t>
            </a:r>
            <a:r>
              <a:rPr lang="en-US" altLang="zh-CN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/</a:t>
            </a:r>
            <a:r>
              <a:rPr lang="zh-CN" alt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新材料、物联网、消费连锁、教育培训等创业热点行业）</a:t>
            </a:r>
          </a:p>
          <a:p>
            <a:pPr>
              <a:lnSpc>
                <a:spcPts val="3000"/>
              </a:lnSpc>
              <a:buFont typeface="Wingdings" pitchFamily="2" charset="2"/>
              <a:buChar char="Ø"/>
              <a:tabLst>
                <a:tab pos="4000500" algn="l"/>
              </a:tabLst>
            </a:pPr>
            <a:r>
              <a:rPr lang="zh-CN" alt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创业企业的“创业达人</a:t>
            </a:r>
            <a:r>
              <a:rPr lang="zh-CN" altLang="en-US" sz="2000" dirty="0" smtClean="0">
                <a:latin typeface="Calibri" pitchFamily="34" charset="0"/>
                <a:cs typeface="Times New Roman" pitchFamily="18" charset="0"/>
              </a:rPr>
              <a:t>｜达人</a:t>
            </a:r>
            <a:r>
              <a:rPr lang="en-US" altLang="zh-CN" sz="2000" dirty="0" smtClean="0">
                <a:latin typeface="Calibri" pitchFamily="34" charset="0"/>
                <a:cs typeface="Times New Roman" pitchFamily="18" charset="0"/>
              </a:rPr>
              <a:t>SHOW</a:t>
            </a:r>
            <a:r>
              <a:rPr lang="zh-CN" alt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”选拔赛（在全国各大赛区城市举办“区域分赛”）</a:t>
            </a:r>
          </a:p>
          <a:p>
            <a:pPr>
              <a:lnSpc>
                <a:spcPts val="3000"/>
              </a:lnSpc>
              <a:buFont typeface="Wingdings" pitchFamily="2" charset="2"/>
              <a:buChar char="Ø"/>
              <a:tabLst>
                <a:tab pos="4000500" algn="l"/>
              </a:tabLst>
            </a:pPr>
            <a:r>
              <a:rPr lang="zh-CN" alt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商界领袖、新上市公司创始人和投资精英全程参与的选拔活动。</a:t>
            </a:r>
          </a:p>
          <a:p>
            <a:pPr>
              <a:lnSpc>
                <a:spcPts val="3000"/>
              </a:lnSpc>
              <a:buFont typeface="Wingdings" pitchFamily="2" charset="2"/>
              <a:buChar char="Ø"/>
              <a:tabLst>
                <a:tab pos="4000500" algn="l"/>
              </a:tabLst>
            </a:pPr>
            <a:r>
              <a:rPr lang="zh-CN" alt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现场</a:t>
            </a:r>
            <a:r>
              <a:rPr lang="en-US" altLang="zh-CN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PK</a:t>
            </a:r>
            <a:r>
              <a:rPr lang="zh-CN" alt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产生榜单（创新创业企业创始人汇聚一堂，通过分组赛选出的</a:t>
            </a:r>
            <a:r>
              <a:rPr lang="en-US" altLang="zh-CN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50</a:t>
            </a:r>
            <a:r>
              <a:rPr lang="zh-CN" alt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家优胜企业，将受邀参加创业世界杯大赛总决赛）</a:t>
            </a:r>
          </a:p>
        </p:txBody>
      </p:sp>
      <p:sp>
        <p:nvSpPr>
          <p:cNvPr id="6" name="矩形 5"/>
          <p:cNvSpPr/>
          <p:nvPr/>
        </p:nvSpPr>
        <p:spPr>
          <a:xfrm>
            <a:off x="7215206" y="6572272"/>
            <a:ext cx="1928794" cy="28572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7358082" y="6500834"/>
            <a:ext cx="178591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dirty="0" smtClean="0">
                <a:latin typeface="华文中宋" pitchFamily="2" charset="-122"/>
                <a:ea typeface="华文中宋" pitchFamily="2" charset="-122"/>
              </a:rPr>
              <a:t>光合</a:t>
            </a:r>
            <a:r>
              <a:rPr lang="zh-CN" altLang="en-US" sz="2000" dirty="0" smtClean="0">
                <a:latin typeface="华文中宋" pitchFamily="2" charset="-122"/>
                <a:ea typeface="华文中宋" pitchFamily="2" charset="-122"/>
              </a:rPr>
              <a:t>创业</a:t>
            </a:r>
            <a:endParaRPr lang="zh-CN" sz="1200" dirty="0"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6572272"/>
            <a:ext cx="7215206" cy="28572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7215206" y="6572272"/>
            <a:ext cx="1928794" cy="28572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7358082" y="6500834"/>
            <a:ext cx="178591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dirty="0" smtClean="0">
                <a:latin typeface="华文中宋" pitchFamily="2" charset="-122"/>
                <a:ea typeface="华文中宋" pitchFamily="2" charset="-122"/>
              </a:rPr>
              <a:t>光合</a:t>
            </a:r>
            <a:r>
              <a:rPr lang="zh-CN" altLang="en-US" sz="2000" dirty="0" smtClean="0">
                <a:latin typeface="华文中宋" pitchFamily="2" charset="-122"/>
                <a:ea typeface="华文中宋" pitchFamily="2" charset="-122"/>
              </a:rPr>
              <a:t>创业</a:t>
            </a:r>
            <a:endParaRPr lang="zh-CN" sz="1200" dirty="0">
              <a:latin typeface="华文中宋" pitchFamily="2" charset="-122"/>
              <a:ea typeface="华文中宋" pitchFamily="2" charset="-122"/>
            </a:endParaRPr>
          </a:p>
        </p:txBody>
      </p:sp>
      <p:pic>
        <p:nvPicPr>
          <p:cNvPr id="3079" name="Picture 7" descr="E:\光合平台\宋总\SWC logo 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3373176" cy="1285859"/>
          </a:xfrm>
          <a:prstGeom prst="rect">
            <a:avLst/>
          </a:prstGeom>
          <a:noFill/>
        </p:spPr>
      </p:pic>
      <p:sp>
        <p:nvSpPr>
          <p:cNvPr id="10" name="矩形 9"/>
          <p:cNvSpPr/>
          <p:nvPr/>
        </p:nvSpPr>
        <p:spPr>
          <a:xfrm>
            <a:off x="3500462" y="785794"/>
            <a:ext cx="564357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642910" y="1142984"/>
            <a:ext cx="8072494" cy="478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571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zh-CN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参加“创业世界杯大赛”价值</a:t>
            </a:r>
            <a:endParaRPr kumimoji="0" lang="zh-CN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  <a:p>
            <a:pPr lvl="0" eaLnBrk="0" hangingPunct="0">
              <a:lnSpc>
                <a:spcPts val="3000"/>
              </a:lnSpc>
              <a:buFont typeface="Wingdings" pitchFamily="2" charset="2"/>
              <a:buChar char="Ø"/>
            </a:pPr>
            <a:r>
              <a:rPr kumimoji="0" lang="zh-CN" sz="2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企业品牌传播的最佳渠道</a:t>
            </a:r>
            <a:endParaRPr kumimoji="0" lang="zh-CN" sz="2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光合创业平台、官方微博对创业创新企业的追踪报道</a:t>
            </a:r>
            <a:r>
              <a:rPr lang="zh-CN" altLang="en-US" sz="2200" dirty="0" smtClean="0">
                <a:latin typeface="Calibri" pitchFamily="34" charset="0"/>
                <a:cs typeface="Times New Roman" pitchFamily="18" charset="0"/>
              </a:rPr>
              <a:t>，</a:t>
            </a:r>
            <a:r>
              <a:rPr kumimoji="0" lang="zh-CN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超过</a:t>
            </a:r>
            <a:r>
              <a:rPr kumimoji="0" lang="en-US" altLang="zh-CN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100</a:t>
            </a:r>
            <a:r>
              <a:rPr kumimoji="0" lang="zh-CN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家主流媒体参与大赛全程报道和传播</a:t>
            </a:r>
            <a:r>
              <a:rPr lang="zh-CN" altLang="en-US" sz="2200" dirty="0" smtClean="0">
                <a:cs typeface="Times New Roman" pitchFamily="18" charset="0"/>
              </a:rPr>
              <a:t>，</a:t>
            </a:r>
            <a:r>
              <a:rPr kumimoji="0" lang="zh-CN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获奖企业将作为演讲嘉宾参加光合创业平台举办的论坛与活动，推荐参加</a:t>
            </a:r>
            <a:r>
              <a:rPr kumimoji="0" lang="en-US" altLang="zh-CN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ChinaVenture</a:t>
            </a:r>
            <a:r>
              <a:rPr kumimoji="0" lang="zh-CN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举办的各类论坛，全球移动互联网大会等活动</a:t>
            </a:r>
            <a:r>
              <a:rPr lang="zh-CN" altLang="en-US" sz="2200" dirty="0" smtClean="0">
                <a:cs typeface="Times New Roman" pitchFamily="18" charset="0"/>
              </a:rPr>
              <a:t>，</a:t>
            </a:r>
            <a:r>
              <a:rPr kumimoji="0" lang="zh-CN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我们将带领创始人参加电视节目、著名论坛，在不同场合树立企业品牌</a:t>
            </a:r>
            <a:endParaRPr kumimoji="0" lang="zh-CN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  <a:p>
            <a:pPr lvl="0" eaLnBrk="0" fontAlgn="base" hangingPunct="0">
              <a:lnSpc>
                <a:spcPts val="3000"/>
              </a:lnSpc>
              <a:spcBef>
                <a:spcPts val="600"/>
              </a:spcBef>
              <a:buFont typeface="Wingdings" pitchFamily="2" charset="2"/>
              <a:buChar char="Ø"/>
            </a:pPr>
            <a:r>
              <a:rPr kumimoji="0" lang="zh-CN" altLang="en-US" sz="2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企业成功融资的高效通道</a:t>
            </a:r>
            <a:r>
              <a:rPr kumimoji="0" lang="zh-CN" altLang="en-US" sz="22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</a:t>
            </a:r>
            <a:r>
              <a:rPr kumimoji="0" lang="zh-CN" altLang="en-US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，</a:t>
            </a:r>
            <a:r>
              <a:rPr kumimoji="0" lang="zh-CN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光合创业平台拥有自己的</a:t>
            </a:r>
            <a:r>
              <a:rPr kumimoji="0" lang="zh-CN" altLang="en-US" sz="2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创业基金</a:t>
            </a:r>
            <a:r>
              <a:rPr kumimoji="0" lang="zh-CN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，投资优秀创业企业；来自世界各地的知名风险投资公司加入</a:t>
            </a:r>
            <a:r>
              <a:rPr lang="zh-CN" altLang="en-US" sz="2200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光合创业投资联盟，</a:t>
            </a:r>
            <a:r>
              <a:rPr kumimoji="0" lang="zh-CN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常年关注“创业世界杯”大赛，寻找融资机会；预选赛以及国内总决赛、创业世界杯大赛现场超过百家投资公司合伙人与高管担任评委，与参赛企业面对面交流</a:t>
            </a:r>
            <a:endParaRPr kumimoji="0" lang="zh-CN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6572272"/>
            <a:ext cx="7215206" cy="28572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E:\光合平台\宋总\SWC logo 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3373176" cy="1285859"/>
          </a:xfrm>
          <a:prstGeom prst="rect">
            <a:avLst/>
          </a:prstGeom>
          <a:noFill/>
        </p:spPr>
      </p:pic>
      <p:sp>
        <p:nvSpPr>
          <p:cNvPr id="10" name="矩形 9"/>
          <p:cNvSpPr/>
          <p:nvPr/>
        </p:nvSpPr>
        <p:spPr>
          <a:xfrm>
            <a:off x="3500462" y="785794"/>
            <a:ext cx="564357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42910" y="1571612"/>
            <a:ext cx="785818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3000"/>
              </a:lnSpc>
              <a:buFont typeface="Wingdings" pitchFamily="2" charset="2"/>
              <a:buChar char="Ø"/>
            </a:pPr>
            <a:r>
              <a:rPr lang="zh-CN" altLang="en-US" sz="2200" b="1" dirty="0" smtClean="0">
                <a:solidFill>
                  <a:srgbClr val="C00000"/>
                </a:solidFill>
              </a:rPr>
              <a:t>加入最活跃的高成长企业创始人交际圈</a:t>
            </a:r>
            <a:r>
              <a:rPr lang="zh-CN" altLang="en-US" sz="2200" dirty="0" smtClean="0"/>
              <a:t>，“光合会（光合俱乐部）”是汇集来自世界各国优秀创业创新企业创始人俱乐部，每月、每季度将举办沙龙、论坛、培训和企业互访等活动形式进行交流，分享成长，合作共赢。</a:t>
            </a:r>
          </a:p>
          <a:p>
            <a:pPr lvl="0">
              <a:lnSpc>
                <a:spcPts val="3000"/>
              </a:lnSpc>
              <a:buFont typeface="Wingdings" pitchFamily="2" charset="2"/>
              <a:buChar char="Ø"/>
            </a:pPr>
            <a:r>
              <a:rPr lang="zh-CN" altLang="en-US" sz="2200" b="1" dirty="0" smtClean="0">
                <a:solidFill>
                  <a:srgbClr val="C00000"/>
                </a:solidFill>
              </a:rPr>
              <a:t>优秀企业创始人</a:t>
            </a:r>
            <a:r>
              <a:rPr lang="zh-CN" altLang="en-US" sz="2200" dirty="0" smtClean="0"/>
              <a:t>将作为嘉宾受邀出席光合创业咖啡举办的各类创业职业技能讲座，教学相长，增长人脉。</a:t>
            </a:r>
            <a:endParaRPr lang="zh-CN" altLang="en-US" sz="2200" dirty="0"/>
          </a:p>
        </p:txBody>
      </p:sp>
      <p:sp>
        <p:nvSpPr>
          <p:cNvPr id="7" name="矩形 6"/>
          <p:cNvSpPr/>
          <p:nvPr/>
        </p:nvSpPr>
        <p:spPr>
          <a:xfrm>
            <a:off x="642910" y="1142984"/>
            <a:ext cx="413286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257175">
              <a:spcAft>
                <a:spcPts val="600"/>
              </a:spcAft>
            </a:pPr>
            <a:r>
              <a:rPr lang="zh-CN" altLang="en-US" sz="2200" b="1" dirty="0" smtClean="0">
                <a:latin typeface="Calibri" pitchFamily="34" charset="0"/>
                <a:cs typeface="Times New Roman" pitchFamily="18" charset="0"/>
              </a:rPr>
              <a:t>参加“创业世界杯大赛”价值</a:t>
            </a:r>
            <a:endParaRPr lang="zh-CN" altLang="en-US" sz="2200" dirty="0" smtClean="0"/>
          </a:p>
        </p:txBody>
      </p:sp>
      <p:pic>
        <p:nvPicPr>
          <p:cNvPr id="8" name="Picture 4" descr="http://www.quanjing.com/GetPicWatermark.ashx?pic_id=01268ai23035&amp;catalogid=aig003&amp;source=2"/>
          <p:cNvPicPr>
            <a:picLocks noChangeAspect="1" noChangeArrowheads="1"/>
          </p:cNvPicPr>
          <p:nvPr/>
        </p:nvPicPr>
        <p:blipFill>
          <a:blip r:embed="rId3" cstate="print"/>
          <a:srcRect t="4769"/>
          <a:stretch>
            <a:fillRect/>
          </a:stretch>
        </p:blipFill>
        <p:spPr bwMode="auto">
          <a:xfrm>
            <a:off x="4857752" y="3929066"/>
            <a:ext cx="3000396" cy="19030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矩形 8"/>
          <p:cNvSpPr/>
          <p:nvPr/>
        </p:nvSpPr>
        <p:spPr>
          <a:xfrm>
            <a:off x="7215206" y="6572272"/>
            <a:ext cx="1928794" cy="28572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7358082" y="6500834"/>
            <a:ext cx="178591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dirty="0" smtClean="0">
                <a:latin typeface="华文中宋" pitchFamily="2" charset="-122"/>
                <a:ea typeface="华文中宋" pitchFamily="2" charset="-122"/>
              </a:rPr>
              <a:t>光合</a:t>
            </a:r>
            <a:r>
              <a:rPr lang="zh-CN" altLang="en-US" sz="2000" dirty="0" smtClean="0">
                <a:latin typeface="华文中宋" pitchFamily="2" charset="-122"/>
                <a:ea typeface="华文中宋" pitchFamily="2" charset="-122"/>
              </a:rPr>
              <a:t>创业</a:t>
            </a:r>
            <a:endParaRPr lang="zh-CN" sz="1200" dirty="0"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0" y="6572272"/>
            <a:ext cx="7215206" cy="28572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642910" y="2357430"/>
            <a:ext cx="7858180" cy="3714776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079" name="Picture 7" descr="E:\光合平台\宋总\SWC logo 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3373176" cy="1285859"/>
          </a:xfrm>
          <a:prstGeom prst="rect">
            <a:avLst/>
          </a:prstGeom>
          <a:noFill/>
        </p:spPr>
      </p:pic>
      <p:sp>
        <p:nvSpPr>
          <p:cNvPr id="10" name="矩形 9"/>
          <p:cNvSpPr/>
          <p:nvPr/>
        </p:nvSpPr>
        <p:spPr>
          <a:xfrm>
            <a:off x="3500462" y="785794"/>
            <a:ext cx="564357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215206" y="6572272"/>
            <a:ext cx="1928794" cy="28572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7358082" y="6500834"/>
            <a:ext cx="178591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dirty="0" smtClean="0">
                <a:latin typeface="华文中宋" pitchFamily="2" charset="-122"/>
                <a:ea typeface="华文中宋" pitchFamily="2" charset="-122"/>
              </a:rPr>
              <a:t>光合</a:t>
            </a:r>
            <a:r>
              <a:rPr lang="zh-CN" altLang="en-US" sz="2000" dirty="0" smtClean="0">
                <a:latin typeface="华文中宋" pitchFamily="2" charset="-122"/>
                <a:ea typeface="华文中宋" pitchFamily="2" charset="-122"/>
              </a:rPr>
              <a:t>创业</a:t>
            </a:r>
            <a:endParaRPr lang="zh-CN" sz="1200" dirty="0"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6572272"/>
            <a:ext cx="7215206" cy="28572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571472" y="1071546"/>
            <a:ext cx="3500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/>
              <a:t>部分嘉宾评委（拟邀）：</a:t>
            </a:r>
            <a:endParaRPr lang="zh-CN" altLang="en-US" sz="2400" b="1" dirty="0"/>
          </a:p>
        </p:txBody>
      </p:sp>
      <p:pic>
        <p:nvPicPr>
          <p:cNvPr id="21507" name="Picture 3" descr="C:\Documents and Settings\Administrator\Application Data\Tencent\Users\67939084\QQ\WinTemp\RichOle\%]JBWN)6@]`P8C68[]_F2$P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2714620"/>
            <a:ext cx="1222384" cy="1500198"/>
          </a:xfrm>
          <a:prstGeom prst="rect">
            <a:avLst/>
          </a:prstGeom>
          <a:noFill/>
        </p:spPr>
      </p:pic>
      <p:pic>
        <p:nvPicPr>
          <p:cNvPr id="21508" name="Picture 4" descr="C:\Documents and Settings\Administrator\Application Data\Tencent\Users\67939084\QQ\WinTemp\RichOle\X7JYANS_2PM(`J{GW4~L~5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9" y="2714621"/>
            <a:ext cx="1238260" cy="1501406"/>
          </a:xfrm>
          <a:prstGeom prst="rect">
            <a:avLst/>
          </a:prstGeom>
          <a:noFill/>
        </p:spPr>
      </p:pic>
      <p:pic>
        <p:nvPicPr>
          <p:cNvPr id="21509" name="Picture 5" descr="C:\Documents and Settings\Administrator\Application Data\Tencent\Users\67939084\QQ\WinTemp\RichOle\(T7Z@9LE{7`VY0`J9WLR3$F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224" y="4214819"/>
            <a:ext cx="1222383" cy="1500198"/>
          </a:xfrm>
          <a:prstGeom prst="rect">
            <a:avLst/>
          </a:prstGeom>
          <a:noFill/>
        </p:spPr>
      </p:pic>
      <p:pic>
        <p:nvPicPr>
          <p:cNvPr id="21511" name="Picture 7" descr="C:\Documents and Settings\Administrator\Application Data\Tencent\Users\67939084\QQ\WinTemp\RichOle\}_EOEE}NU`}[]DZ721(K8R9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57224" y="2714620"/>
            <a:ext cx="1242865" cy="1500198"/>
          </a:xfrm>
          <a:prstGeom prst="rect">
            <a:avLst/>
          </a:prstGeom>
          <a:noFill/>
        </p:spPr>
      </p:pic>
      <p:pic>
        <p:nvPicPr>
          <p:cNvPr id="21512" name="Picture 8" descr="C:\Documents and Settings\Administrator\Application Data\Tencent\Users\67939084\QQ\WinTemp\RichOle\}NZF{)400425LE_6%5[4MWR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071670" y="2714620"/>
            <a:ext cx="1242318" cy="1500198"/>
          </a:xfrm>
          <a:prstGeom prst="rect">
            <a:avLst/>
          </a:prstGeom>
          <a:noFill/>
        </p:spPr>
      </p:pic>
      <p:pic>
        <p:nvPicPr>
          <p:cNvPr id="21513" name="Picture 9" descr="C:\Documents and Settings\Administrator\Application Data\Tencent\Users\67939084\QQ\WinTemp\RichOle\)5IN6GVPET5M]2U]V({TL]J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286116" y="4214818"/>
            <a:ext cx="1251760" cy="1500198"/>
          </a:xfrm>
          <a:prstGeom prst="rect">
            <a:avLst/>
          </a:prstGeom>
          <a:noFill/>
        </p:spPr>
      </p:pic>
      <p:pic>
        <p:nvPicPr>
          <p:cNvPr id="21514" name="Picture 10" descr="C:\Documents and Settings\Administrator\Application Data\Tencent\Users\67939084\QQ\WinTemp\RichOle\@3BHVQ{2XP$DP3O8@QM(@BB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715008" y="4214818"/>
            <a:ext cx="1214446" cy="1500198"/>
          </a:xfrm>
          <a:prstGeom prst="rect">
            <a:avLst/>
          </a:prstGeom>
          <a:noFill/>
        </p:spPr>
      </p:pic>
      <p:pic>
        <p:nvPicPr>
          <p:cNvPr id="21516" name="Picture 12" descr="C:\Documents and Settings\Administrator\Application Data\Tencent\Users\67939084\QQ\WinTemp\RichOle\YG7[YCJ]MM0)2XRTMCXMAX0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071670" y="4214818"/>
            <a:ext cx="1275412" cy="1500198"/>
          </a:xfrm>
          <a:prstGeom prst="rect">
            <a:avLst/>
          </a:prstGeom>
          <a:noFill/>
        </p:spPr>
      </p:pic>
      <p:pic>
        <p:nvPicPr>
          <p:cNvPr id="21515" name="Picture 11" descr="C:\Documents and Settings\Administrator\Application Data\Tencent\Users\67939084\QQ\WinTemp\RichOle\4HX(G0[%ZYA1F@UEU4PE$~3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500562" y="4143380"/>
            <a:ext cx="1236804" cy="1571636"/>
          </a:xfrm>
          <a:prstGeom prst="rect">
            <a:avLst/>
          </a:prstGeom>
          <a:noFill/>
        </p:spPr>
      </p:pic>
      <p:pic>
        <p:nvPicPr>
          <p:cNvPr id="21506" name="Picture 2" descr="C:\Documents and Settings\Administrator\Application Data\Tencent\Users\67939084\QQ\WinTemp\RichOle\R~7[V@)MDT~R]VS)FV@@U68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500563" y="2714620"/>
            <a:ext cx="1214445" cy="1500198"/>
          </a:xfrm>
          <a:prstGeom prst="rect">
            <a:avLst/>
          </a:prstGeom>
          <a:noFill/>
        </p:spPr>
      </p:pic>
      <p:pic>
        <p:nvPicPr>
          <p:cNvPr id="21517" name="Picture 13" descr="C:\Documents and Settings\Administrator\Application Data\Tencent\Users\67939084\QQ\WinTemp\RichOle\BE4JJ6N[ZV@FN6I(]E%E[T6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929455" y="2714620"/>
            <a:ext cx="1250472" cy="1526477"/>
          </a:xfrm>
          <a:prstGeom prst="rect">
            <a:avLst/>
          </a:prstGeom>
          <a:noFill/>
        </p:spPr>
      </p:pic>
      <p:pic>
        <p:nvPicPr>
          <p:cNvPr id="21518" name="Picture 14" descr="C:\Documents and Settings\Administrator\Application Data\Tencent\Users\67939084\QQ\WinTemp\RichOle\P[)T0ZGA{](RCZ[BJT%$)FB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6929454" y="4214819"/>
            <a:ext cx="1266453" cy="1500197"/>
          </a:xfrm>
          <a:prstGeom prst="rect">
            <a:avLst/>
          </a:prstGeom>
          <a:noFill/>
        </p:spPr>
      </p:pic>
      <p:sp>
        <p:nvSpPr>
          <p:cNvPr id="21" name="TextBox 20"/>
          <p:cNvSpPr txBox="1"/>
          <p:nvPr/>
        </p:nvSpPr>
        <p:spPr>
          <a:xfrm>
            <a:off x="714348" y="1576976"/>
            <a:ext cx="7643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/>
              <a:t> </a:t>
            </a:r>
            <a:r>
              <a:rPr lang="zh-CN" altLang="en-US" dirty="0" smtClean="0"/>
              <a:t>刘二海、雷军、王冉、薛蛮子、张颖、俞敏洪、王文京、赵文权、孙陶然、蒋宇飞、周鸿祎、江南春、汪静波、蒋锡培、盛发强、施正荣</a:t>
            </a:r>
            <a:r>
              <a:rPr lang="en-US" altLang="zh-CN" dirty="0" smtClean="0"/>
              <a:t>……</a:t>
            </a:r>
            <a:endParaRPr lang="zh-CN" alt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428596" y="2357430"/>
            <a:ext cx="1214446" cy="31432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1714480" y="2357430"/>
            <a:ext cx="1214446" cy="31432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079" name="Picture 7" descr="E:\光合平台\宋总\SWC logo 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3373176" cy="1285859"/>
          </a:xfrm>
          <a:prstGeom prst="rect">
            <a:avLst/>
          </a:prstGeom>
          <a:noFill/>
        </p:spPr>
      </p:pic>
      <p:sp>
        <p:nvSpPr>
          <p:cNvPr id="10" name="矩形 9"/>
          <p:cNvSpPr/>
          <p:nvPr/>
        </p:nvSpPr>
        <p:spPr>
          <a:xfrm>
            <a:off x="3500462" y="785794"/>
            <a:ext cx="564357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214282" y="1142984"/>
            <a:ext cx="248369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317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总决赛</a:t>
            </a:r>
            <a:r>
              <a:rPr lang="zh-CN" altLang="en-US" sz="2400" b="1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晋级</a:t>
            </a:r>
            <a:r>
              <a:rPr kumimoji="0" lang="zh-CN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流程</a:t>
            </a:r>
            <a:endParaRPr kumimoji="0" lang="zh-CN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6" name="五边形 5"/>
          <p:cNvSpPr/>
          <p:nvPr/>
        </p:nvSpPr>
        <p:spPr>
          <a:xfrm>
            <a:off x="428596" y="1857364"/>
            <a:ext cx="1428760" cy="428628"/>
          </a:xfrm>
          <a:prstGeom prst="homePlat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/>
              <a:t>企业分组</a:t>
            </a:r>
            <a:endParaRPr lang="zh-CN" altLang="en-US" b="1" dirty="0"/>
          </a:p>
        </p:txBody>
      </p:sp>
      <p:sp>
        <p:nvSpPr>
          <p:cNvPr id="7" name="燕尾形 6"/>
          <p:cNvSpPr/>
          <p:nvPr/>
        </p:nvSpPr>
        <p:spPr>
          <a:xfrm>
            <a:off x="1643042" y="1857364"/>
            <a:ext cx="1571636" cy="428628"/>
          </a:xfrm>
          <a:prstGeom prst="chevron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</a:rPr>
              <a:t>评委沟通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8" name="燕尾形 7"/>
          <p:cNvSpPr/>
          <p:nvPr/>
        </p:nvSpPr>
        <p:spPr>
          <a:xfrm>
            <a:off x="3000364" y="1857364"/>
            <a:ext cx="1571636" cy="428628"/>
          </a:xfrm>
          <a:prstGeom prst="chevron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</a:rPr>
              <a:t>现场比赛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9" name="燕尾形 8"/>
          <p:cNvSpPr/>
          <p:nvPr/>
        </p:nvSpPr>
        <p:spPr>
          <a:xfrm>
            <a:off x="4357686" y="1857364"/>
            <a:ext cx="1571636" cy="428628"/>
          </a:xfrm>
          <a:prstGeom prst="chevron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</a:rPr>
              <a:t>产生</a:t>
            </a:r>
            <a:r>
              <a:rPr lang="en-US" altLang="zh-CN" b="1" dirty="0" smtClean="0">
                <a:solidFill>
                  <a:schemeClr val="bg1"/>
                </a:solidFill>
              </a:rPr>
              <a:t>50</a:t>
            </a:r>
            <a:r>
              <a:rPr lang="zh-CN" altLang="en-US" b="1" dirty="0" smtClean="0">
                <a:solidFill>
                  <a:schemeClr val="bg1"/>
                </a:solidFill>
              </a:rPr>
              <a:t>强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11" name="燕尾形 10"/>
          <p:cNvSpPr/>
          <p:nvPr/>
        </p:nvSpPr>
        <p:spPr>
          <a:xfrm>
            <a:off x="5715008" y="1857364"/>
            <a:ext cx="1428760" cy="428628"/>
          </a:xfrm>
          <a:prstGeom prst="chevron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bg1"/>
                </a:solidFill>
              </a:rPr>
              <a:t>20</a:t>
            </a:r>
            <a:r>
              <a:rPr lang="zh-CN" altLang="en-US" b="1" dirty="0" smtClean="0">
                <a:solidFill>
                  <a:schemeClr val="bg1"/>
                </a:solidFill>
              </a:rPr>
              <a:t>进</a:t>
            </a:r>
            <a:r>
              <a:rPr lang="en-US" altLang="zh-CN" b="1" dirty="0" smtClean="0">
                <a:solidFill>
                  <a:schemeClr val="bg1"/>
                </a:solidFill>
              </a:rPr>
              <a:t>10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12" name="燕尾形 11"/>
          <p:cNvSpPr/>
          <p:nvPr/>
        </p:nvSpPr>
        <p:spPr>
          <a:xfrm>
            <a:off x="6929454" y="1857364"/>
            <a:ext cx="1571636" cy="428628"/>
          </a:xfrm>
          <a:prstGeom prst="chevron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</a:rPr>
              <a:t>颁发奖杯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714480" y="2500306"/>
            <a:ext cx="121444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accent2"/>
                </a:solidFill>
              </a:rPr>
              <a:t>决赛前组委会与评委，评委与参赛企业之间尽行电话沟通，对参赛企业进行了解</a:t>
            </a:r>
            <a:endParaRPr lang="zh-CN" altLang="en-US" dirty="0">
              <a:solidFill>
                <a:schemeClr val="accent2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57158" y="2540683"/>
            <a:ext cx="12858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accent2"/>
                </a:solidFill>
              </a:rPr>
              <a:t>参赛企业按照行业、企业规模、业务性质等类别对参赛企业进行分组</a:t>
            </a:r>
            <a:endParaRPr lang="zh-CN" altLang="en-US" dirty="0">
              <a:solidFill>
                <a:schemeClr val="accent2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715008" y="2357430"/>
            <a:ext cx="1214446" cy="31432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7000892" y="2357430"/>
            <a:ext cx="1285884" cy="31432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3000364" y="2357430"/>
            <a:ext cx="1285884" cy="31432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4357686" y="2357430"/>
            <a:ext cx="1285884" cy="31432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TextBox 30"/>
          <p:cNvSpPr txBox="1"/>
          <p:nvPr/>
        </p:nvSpPr>
        <p:spPr>
          <a:xfrm>
            <a:off x="3071802" y="2500306"/>
            <a:ext cx="12144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accent2"/>
                </a:solidFill>
              </a:rPr>
              <a:t>参赛者必须为企业创始人，其他人不能代替</a:t>
            </a:r>
            <a:endParaRPr lang="zh-CN" altLang="en-US" dirty="0">
              <a:solidFill>
                <a:schemeClr val="accent2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429124" y="2428868"/>
            <a:ext cx="121444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accent2"/>
                </a:solidFill>
              </a:rPr>
              <a:t>各组评委评出每组的前三名企业，组成</a:t>
            </a:r>
            <a:r>
              <a:rPr lang="en-US" dirty="0" smtClean="0">
                <a:solidFill>
                  <a:schemeClr val="accent2"/>
                </a:solidFill>
              </a:rPr>
              <a:t>50</a:t>
            </a:r>
            <a:r>
              <a:rPr lang="zh-CN" altLang="en-US" dirty="0" smtClean="0">
                <a:solidFill>
                  <a:schemeClr val="accent2"/>
                </a:solidFill>
              </a:rPr>
              <a:t>强榜单，同时推荐本组第一名组成晋级十强名单</a:t>
            </a:r>
            <a:endParaRPr lang="zh-CN" altLang="en-US" dirty="0">
              <a:solidFill>
                <a:schemeClr val="accent2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643570" y="2500306"/>
            <a:ext cx="135732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20</a:t>
            </a:r>
            <a:r>
              <a:rPr lang="zh-CN" altLang="en-US" dirty="0" smtClean="0">
                <a:solidFill>
                  <a:schemeClr val="accent2"/>
                </a:solidFill>
              </a:rPr>
              <a:t>强依次上台阐述企业情况，每人</a:t>
            </a:r>
            <a:r>
              <a:rPr lang="en-US" dirty="0" smtClean="0">
                <a:solidFill>
                  <a:schemeClr val="accent2"/>
                </a:solidFill>
              </a:rPr>
              <a:t>3</a:t>
            </a:r>
            <a:r>
              <a:rPr lang="zh-CN" altLang="en-US" dirty="0" smtClean="0">
                <a:solidFill>
                  <a:schemeClr val="accent2"/>
                </a:solidFill>
              </a:rPr>
              <a:t>分钟，本组主评委可上台拉票，最后根据主评委评分</a:t>
            </a:r>
            <a:r>
              <a:rPr lang="en-US" dirty="0" smtClean="0">
                <a:solidFill>
                  <a:schemeClr val="accent2"/>
                </a:solidFill>
              </a:rPr>
              <a:t>+</a:t>
            </a:r>
            <a:r>
              <a:rPr lang="zh-CN" altLang="en-US" dirty="0" smtClean="0">
                <a:solidFill>
                  <a:schemeClr val="accent2"/>
                </a:solidFill>
              </a:rPr>
              <a:t>现场观众投票胜出十强</a:t>
            </a:r>
            <a:endParaRPr lang="zh-CN" altLang="en-US" dirty="0">
              <a:solidFill>
                <a:schemeClr val="accent2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072330" y="2428868"/>
            <a:ext cx="114300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accent2"/>
                </a:solidFill>
              </a:rPr>
              <a:t>十强企业和</a:t>
            </a:r>
            <a:r>
              <a:rPr lang="en-US" dirty="0" smtClean="0">
                <a:solidFill>
                  <a:schemeClr val="accent2"/>
                </a:solidFill>
              </a:rPr>
              <a:t>50</a:t>
            </a:r>
            <a:r>
              <a:rPr lang="zh-CN" altLang="en-US" dirty="0" smtClean="0">
                <a:solidFill>
                  <a:schemeClr val="accent2"/>
                </a:solidFill>
              </a:rPr>
              <a:t>强企业将分别获得最具投资价值企业大奖和最具成长型初创企业奖</a:t>
            </a:r>
            <a:endParaRPr lang="zh-CN" altLang="en-US" dirty="0">
              <a:solidFill>
                <a:schemeClr val="accent2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7215206" y="6572272"/>
            <a:ext cx="1928794" cy="28572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Text Box 3"/>
          <p:cNvSpPr txBox="1">
            <a:spLocks noChangeArrowheads="1"/>
          </p:cNvSpPr>
          <p:nvPr/>
        </p:nvSpPr>
        <p:spPr bwMode="auto">
          <a:xfrm>
            <a:off x="7358082" y="6500834"/>
            <a:ext cx="178591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dirty="0" smtClean="0">
                <a:latin typeface="华文中宋" pitchFamily="2" charset="-122"/>
                <a:ea typeface="华文中宋" pitchFamily="2" charset="-122"/>
              </a:rPr>
              <a:t>光合</a:t>
            </a:r>
            <a:r>
              <a:rPr lang="zh-CN" altLang="en-US" sz="2000" dirty="0" smtClean="0">
                <a:latin typeface="华文中宋" pitchFamily="2" charset="-122"/>
                <a:ea typeface="华文中宋" pitchFamily="2" charset="-122"/>
              </a:rPr>
              <a:t>创业</a:t>
            </a:r>
            <a:endParaRPr lang="zh-CN" sz="1200" dirty="0"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0" y="6572272"/>
            <a:ext cx="7215206" cy="28572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ppt素材\48张3D小人高清图片打包下载\3d小人（ffpic.com)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29142" y="2000240"/>
            <a:ext cx="4514858" cy="4508343"/>
          </a:xfrm>
          <a:prstGeom prst="rect">
            <a:avLst/>
          </a:prstGeom>
          <a:noFill/>
        </p:spPr>
      </p:pic>
      <p:pic>
        <p:nvPicPr>
          <p:cNvPr id="3079" name="Picture 7" descr="E:\光合平台\宋总\SWC logo 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3373176" cy="1285859"/>
          </a:xfrm>
          <a:prstGeom prst="rect">
            <a:avLst/>
          </a:prstGeom>
          <a:noFill/>
        </p:spPr>
      </p:pic>
      <p:sp>
        <p:nvSpPr>
          <p:cNvPr id="10" name="矩形 9"/>
          <p:cNvSpPr/>
          <p:nvPr/>
        </p:nvSpPr>
        <p:spPr>
          <a:xfrm>
            <a:off x="3500462" y="785794"/>
            <a:ext cx="564357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215206" y="6572272"/>
            <a:ext cx="1928794" cy="28572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7358082" y="6500834"/>
            <a:ext cx="178591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dirty="0" smtClean="0">
                <a:latin typeface="华文中宋" pitchFamily="2" charset="-122"/>
                <a:ea typeface="华文中宋" pitchFamily="2" charset="-122"/>
              </a:rPr>
              <a:t>光合</a:t>
            </a:r>
            <a:r>
              <a:rPr lang="zh-CN" altLang="en-US" sz="2000" dirty="0" smtClean="0">
                <a:latin typeface="华文中宋" pitchFamily="2" charset="-122"/>
                <a:ea typeface="华文中宋" pitchFamily="2" charset="-122"/>
              </a:rPr>
              <a:t>创业</a:t>
            </a:r>
            <a:endParaRPr lang="zh-CN" sz="1200" dirty="0"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6572272"/>
            <a:ext cx="7215206" cy="28572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000100" y="1071546"/>
            <a:ext cx="7000924" cy="3411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zh-CN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奖励办法</a:t>
            </a:r>
            <a:endParaRPr kumimoji="0" lang="zh-CN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zh-CN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入围创业世界杯全球</a:t>
            </a:r>
            <a:r>
              <a:rPr kumimoji="0" lang="en-US" altLang="zh-CN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TOP10</a:t>
            </a: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将获得以下奖励：</a:t>
            </a:r>
            <a:endParaRPr kumimoji="0" lang="zh-CN" alt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1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、总冠军启动资金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USD$10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万；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2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、入驻光合创业基地（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10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人以内，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6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个月免费）；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3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、推荐到海外孵化基地短期交换孵化（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3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个月）；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4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、投资人对接，获得投资机会；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5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、营销、推广渠道支持；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6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、获得行业咨询公司专业培训机会；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ppt素材\48张3D小人高清图片打包下载\3d小人（ffpic.com)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29142" y="2063929"/>
            <a:ext cx="4514858" cy="4508343"/>
          </a:xfrm>
          <a:prstGeom prst="rect">
            <a:avLst/>
          </a:prstGeom>
          <a:noFill/>
        </p:spPr>
      </p:pic>
      <p:pic>
        <p:nvPicPr>
          <p:cNvPr id="3079" name="Picture 7" descr="E:\光合平台\宋总\SWC logo 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3373176" cy="1285859"/>
          </a:xfrm>
          <a:prstGeom prst="rect">
            <a:avLst/>
          </a:prstGeom>
          <a:noFill/>
        </p:spPr>
      </p:pic>
      <p:sp>
        <p:nvSpPr>
          <p:cNvPr id="10" name="矩形 9"/>
          <p:cNvSpPr/>
          <p:nvPr/>
        </p:nvSpPr>
        <p:spPr>
          <a:xfrm>
            <a:off x="3500462" y="785794"/>
            <a:ext cx="564357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215206" y="6572272"/>
            <a:ext cx="1928794" cy="28572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7358082" y="6500834"/>
            <a:ext cx="178591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dirty="0" smtClean="0">
                <a:latin typeface="华文中宋" pitchFamily="2" charset="-122"/>
                <a:ea typeface="华文中宋" pitchFamily="2" charset="-122"/>
              </a:rPr>
              <a:t>光合</a:t>
            </a:r>
            <a:r>
              <a:rPr lang="zh-CN" altLang="en-US" sz="2000" dirty="0" smtClean="0">
                <a:latin typeface="华文中宋" pitchFamily="2" charset="-122"/>
                <a:ea typeface="华文中宋" pitchFamily="2" charset="-122"/>
              </a:rPr>
              <a:t>创业</a:t>
            </a:r>
            <a:endParaRPr lang="zh-CN" sz="1200" dirty="0"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6572272"/>
            <a:ext cx="7215206" cy="28572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000100" y="1071546"/>
            <a:ext cx="7000924" cy="907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zh-CN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奖励办法</a:t>
            </a:r>
            <a:endParaRPr kumimoji="0" lang="en-US" altLang="zh-CN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endParaRPr kumimoji="0" lang="zh-CN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000100" y="1571612"/>
            <a:ext cx="7643866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zh-CN" altLang="en-US" sz="2200" b="1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入围国家赛区</a:t>
            </a:r>
            <a:r>
              <a:rPr lang="en-US" altLang="zh-CN" sz="2200" b="1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TOP10</a:t>
            </a:r>
            <a:r>
              <a:rPr lang="zh-CN" altLang="en-US" sz="2200" b="1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将获得以下奖励：</a:t>
            </a:r>
            <a:endParaRPr lang="zh-CN" altLang="en-US" sz="2200" b="1" dirty="0" smtClean="0">
              <a:latin typeface="Arial" pitchFamily="34" charset="0"/>
              <a:ea typeface="宋体" pitchFamily="2" charset="-12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200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1</a:t>
            </a:r>
            <a:r>
              <a:rPr lang="zh-CN" altLang="en-US" sz="2200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、启动资金</a:t>
            </a:r>
            <a:r>
              <a:rPr lang="en-US" altLang="zh-CN" sz="2200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10</a:t>
            </a:r>
            <a:r>
              <a:rPr lang="zh-CN" altLang="en-US" sz="2200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万人民币；</a:t>
            </a:r>
            <a:endParaRPr lang="zh-CN" altLang="en-US" sz="2200" dirty="0" smtClean="0">
              <a:latin typeface="Arial" pitchFamily="34" charset="0"/>
              <a:ea typeface="宋体" pitchFamily="2" charset="-12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200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2</a:t>
            </a:r>
            <a:r>
              <a:rPr lang="zh-CN" altLang="en-US" sz="2200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、入驻光合创业基地（</a:t>
            </a:r>
            <a:r>
              <a:rPr lang="en-US" altLang="zh-CN" sz="2200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10</a:t>
            </a:r>
            <a:r>
              <a:rPr lang="zh-CN" altLang="en-US" sz="2200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人以内，</a:t>
            </a:r>
            <a:r>
              <a:rPr lang="en-US" altLang="zh-CN" sz="2200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6</a:t>
            </a:r>
            <a:r>
              <a:rPr lang="zh-CN" altLang="en-US" sz="2200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个月免费）；</a:t>
            </a:r>
            <a:endParaRPr lang="zh-CN" altLang="en-US" sz="2200" dirty="0" smtClean="0">
              <a:latin typeface="Arial" pitchFamily="34" charset="0"/>
              <a:ea typeface="宋体" pitchFamily="2" charset="-12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200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3</a:t>
            </a:r>
            <a:r>
              <a:rPr lang="zh-CN" altLang="en-US" sz="2200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、推荐到海外孵化基地短期交换孵化；</a:t>
            </a:r>
            <a:endParaRPr lang="zh-CN" altLang="en-US" sz="2200" dirty="0" smtClean="0">
              <a:latin typeface="Arial" pitchFamily="34" charset="0"/>
              <a:ea typeface="宋体" pitchFamily="2" charset="-12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200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4</a:t>
            </a:r>
            <a:r>
              <a:rPr lang="zh-CN" altLang="en-US" sz="2200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、投资人对接，获得融资机会；</a:t>
            </a:r>
            <a:endParaRPr lang="zh-CN" altLang="en-US" sz="2200" dirty="0" smtClean="0">
              <a:latin typeface="Arial" pitchFamily="34" charset="0"/>
              <a:ea typeface="宋体" pitchFamily="2" charset="-12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200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5</a:t>
            </a:r>
            <a:r>
              <a:rPr lang="zh-CN" altLang="en-US" sz="2200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、晋级全球总决赛；</a:t>
            </a:r>
            <a:endParaRPr lang="zh-CN" altLang="en-US" sz="2200" dirty="0" smtClean="0">
              <a:latin typeface="Arial" pitchFamily="34" charset="0"/>
              <a:ea typeface="宋体" pitchFamily="2" charset="-12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200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6</a:t>
            </a:r>
            <a:r>
              <a:rPr lang="zh-CN" altLang="en-US" sz="2200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、获得行业咨询公司专业培训机会；</a:t>
            </a:r>
            <a:endParaRPr lang="zh-CN" altLang="en-US" sz="2200" dirty="0" smtClean="0">
              <a:latin typeface="Arial" pitchFamily="34" charset="0"/>
              <a:ea typeface="宋体" pitchFamily="2" charset="-12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zh-CN" altLang="en-US" sz="2200" b="1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入围预选赛前三名将获得以下奖励：</a:t>
            </a:r>
            <a:endParaRPr lang="zh-CN" altLang="en-US" sz="2200" b="1" dirty="0" smtClean="0">
              <a:latin typeface="Arial" pitchFamily="34" charset="0"/>
              <a:ea typeface="宋体" pitchFamily="2" charset="-12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200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1</a:t>
            </a:r>
            <a:r>
              <a:rPr lang="zh-CN" altLang="en-US" sz="2200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、颁发预选赛晋级证书；</a:t>
            </a:r>
            <a:endParaRPr lang="zh-CN" altLang="en-US" sz="2200" dirty="0" smtClean="0">
              <a:latin typeface="Arial" pitchFamily="34" charset="0"/>
              <a:ea typeface="宋体" pitchFamily="2" charset="-12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200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2</a:t>
            </a:r>
            <a:r>
              <a:rPr lang="zh-CN" altLang="en-US" sz="2200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、推荐入驻西安高新区软件园；</a:t>
            </a:r>
            <a:endParaRPr lang="zh-CN" altLang="en-US" sz="2200" dirty="0" smtClean="0">
              <a:latin typeface="Arial" pitchFamily="34" charset="0"/>
              <a:ea typeface="宋体" pitchFamily="2" charset="-12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200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3</a:t>
            </a:r>
            <a:r>
              <a:rPr lang="zh-CN" altLang="en-US" sz="2200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、投资人对接，获得融资机会；</a:t>
            </a:r>
            <a:endParaRPr lang="zh-CN" altLang="en-US" sz="2200" dirty="0" smtClean="0">
              <a:latin typeface="Arial" pitchFamily="34" charset="0"/>
              <a:ea typeface="宋体" pitchFamily="2" charset="-12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200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4</a:t>
            </a:r>
            <a:r>
              <a:rPr lang="zh-CN" altLang="en-US" sz="2200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、晋级全国总决赛；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200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5</a:t>
            </a:r>
            <a:r>
              <a:rPr lang="zh-CN" altLang="en-US" sz="2200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、获得行业咨询公司专业培训机会；</a:t>
            </a:r>
            <a:r>
              <a:rPr lang="zh-CN" altLang="en-US" sz="2200" dirty="0" smtClean="0">
                <a:latin typeface="Arial" pitchFamily="34" charset="0"/>
                <a:ea typeface="宋体" pitchFamily="2" charset="-122"/>
              </a:rPr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E:\光合平台\宋总\SWC logo 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3373176" cy="1285859"/>
          </a:xfrm>
          <a:prstGeom prst="rect">
            <a:avLst/>
          </a:prstGeom>
          <a:noFill/>
        </p:spPr>
      </p:pic>
      <p:sp>
        <p:nvSpPr>
          <p:cNvPr id="10" name="矩形 9"/>
          <p:cNvSpPr/>
          <p:nvPr/>
        </p:nvSpPr>
        <p:spPr>
          <a:xfrm>
            <a:off x="3500462" y="785794"/>
            <a:ext cx="564357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714348" y="1500174"/>
            <a:ext cx="7500990" cy="4016484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6700" defTabSz="914400" rtl="0" eaLnBrk="1" fontAlgn="base" latinLnBrk="0" hangingPunct="1">
              <a:lnSpc>
                <a:spcPts val="3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en-US" altLang="zh-CN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                          </a:t>
            </a:r>
            <a:r>
              <a:rPr kumimoji="0" lang="zh-CN" altLang="zh-CN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“</a:t>
            </a:r>
            <a:r>
              <a:rPr kumimoji="0" lang="zh-CN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创业世界杯”介绍</a:t>
            </a:r>
            <a:endParaRPr kumimoji="0" lang="zh-CN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  <a:p>
            <a:pPr marL="0" marR="0" lvl="0" indent="26670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</a:t>
            </a:r>
            <a:r>
              <a:rPr kumimoji="0" 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“创业世界杯”大赛是光合创业联合国际（内）众多机构和组织举办的一个遍及全球范围的创业大赛，每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两</a:t>
            </a:r>
            <a:r>
              <a:rPr kumimoji="0" 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年举办一届，堪称全球创业领域的“奥斯卡”！</a:t>
            </a:r>
            <a:endParaRPr lang="en-US" altLang="zh-CN" sz="2400" dirty="0">
              <a:cs typeface="Times New Roman" pitchFamily="18" charset="0"/>
            </a:endParaRPr>
          </a:p>
          <a:p>
            <a:pPr marL="0" marR="0" lvl="0" indent="26670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  </a:t>
            </a:r>
            <a:r>
              <a:rPr kumimoji="0" 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创业世界杯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,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英文即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Startup World Cup 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简称为“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SWC”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。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  <a:p>
            <a:pPr marL="0" marR="0" lvl="0" indent="26670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  创业世界杯旨在挖掘</a:t>
            </a:r>
            <a:r>
              <a:rPr kumimoji="0" lang="zh-CN" alt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全球互联网行业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创业创新典范，帮助其提高专业能力、拓展全球人脉资源、培养创业者全球视野。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  <a:p>
            <a:pPr marL="0" marR="0" lvl="0" indent="26670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    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215206" y="6572272"/>
            <a:ext cx="1928794" cy="28572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7358082" y="6500834"/>
            <a:ext cx="178591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dirty="0" smtClean="0">
                <a:latin typeface="华文中宋" pitchFamily="2" charset="-122"/>
                <a:ea typeface="华文中宋" pitchFamily="2" charset="-122"/>
              </a:rPr>
              <a:t>光合</a:t>
            </a:r>
            <a:r>
              <a:rPr lang="zh-CN" altLang="en-US" sz="2000" dirty="0" smtClean="0">
                <a:latin typeface="华文中宋" pitchFamily="2" charset="-122"/>
                <a:ea typeface="华文中宋" pitchFamily="2" charset="-122"/>
              </a:rPr>
              <a:t>创业</a:t>
            </a:r>
            <a:endParaRPr lang="zh-CN" sz="1200" dirty="0"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0" y="6572272"/>
            <a:ext cx="7215206" cy="28572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C:\Documents and Settings\Administrator\Application Data\Tencent\Users\67939084\QQ\WinTemp\RichOle\P@8`8BS5B$BE3BP7J~M%FF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05198" y="3069361"/>
            <a:ext cx="5438802" cy="3788639"/>
          </a:xfrm>
          <a:prstGeom prst="rect">
            <a:avLst/>
          </a:prstGeom>
          <a:noFill/>
        </p:spPr>
      </p:pic>
      <p:pic>
        <p:nvPicPr>
          <p:cNvPr id="3079" name="Picture 7" descr="E:\光合平台\宋总\SWC logo 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3373176" cy="1285859"/>
          </a:xfrm>
          <a:prstGeom prst="rect">
            <a:avLst/>
          </a:prstGeom>
          <a:noFill/>
        </p:spPr>
      </p:pic>
      <p:sp>
        <p:nvSpPr>
          <p:cNvPr id="10" name="矩形 9"/>
          <p:cNvSpPr/>
          <p:nvPr/>
        </p:nvSpPr>
        <p:spPr>
          <a:xfrm>
            <a:off x="3500462" y="785794"/>
            <a:ext cx="564357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215206" y="6572272"/>
            <a:ext cx="1928794" cy="28572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7358082" y="6500834"/>
            <a:ext cx="178591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dirty="0" smtClean="0">
                <a:latin typeface="华文中宋" pitchFamily="2" charset="-122"/>
                <a:ea typeface="华文中宋" pitchFamily="2" charset="-122"/>
              </a:rPr>
              <a:t>光合</a:t>
            </a:r>
            <a:r>
              <a:rPr lang="zh-CN" altLang="en-US" sz="2000" dirty="0" smtClean="0">
                <a:latin typeface="华文中宋" pitchFamily="2" charset="-122"/>
                <a:ea typeface="华文中宋" pitchFamily="2" charset="-122"/>
              </a:rPr>
              <a:t>创业</a:t>
            </a:r>
            <a:endParaRPr lang="zh-CN" sz="1200" dirty="0"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6572272"/>
            <a:ext cx="7215206" cy="28572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785786" y="1142984"/>
            <a:ext cx="4286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/>
              <a:t>参赛对象：</a:t>
            </a:r>
            <a:endParaRPr lang="zh-CN" altLang="en-US" sz="2400" b="1" dirty="0"/>
          </a:p>
        </p:txBody>
      </p:sp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1000100" y="1643050"/>
            <a:ext cx="71438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1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、大学院校孵化器或创业团队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2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、各大高新技术产业开发区、孵化器推荐的创业团队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3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、社会创业者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参赛对象说明：创业世界杯将关注</a:t>
            </a: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种子期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和</a:t>
            </a: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成长期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的创业团队，以这两个阶段的创业队伍作为大赛的核心。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参赛者要求：需企业创始人参赛。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C:\Documents and Settings\Administrator\Application Data\Tencent\Users\67939084\QQ\WinTemp\RichOle\P@8`8BS5B$BE3BP7J~M%FF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05198" y="3069361"/>
            <a:ext cx="5438802" cy="3788639"/>
          </a:xfrm>
          <a:prstGeom prst="rect">
            <a:avLst/>
          </a:prstGeom>
          <a:noFill/>
        </p:spPr>
      </p:pic>
      <p:pic>
        <p:nvPicPr>
          <p:cNvPr id="3079" name="Picture 7" descr="E:\光合平台\宋总\SWC logo 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3373176" cy="1285859"/>
          </a:xfrm>
          <a:prstGeom prst="rect">
            <a:avLst/>
          </a:prstGeom>
          <a:noFill/>
        </p:spPr>
      </p:pic>
      <p:sp>
        <p:nvSpPr>
          <p:cNvPr id="10" name="矩形 9"/>
          <p:cNvSpPr/>
          <p:nvPr/>
        </p:nvSpPr>
        <p:spPr>
          <a:xfrm>
            <a:off x="3500462" y="785794"/>
            <a:ext cx="564357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215206" y="6572272"/>
            <a:ext cx="1928794" cy="28572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7358082" y="6500834"/>
            <a:ext cx="178591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dirty="0" smtClean="0">
                <a:latin typeface="华文中宋" pitchFamily="2" charset="-122"/>
                <a:ea typeface="华文中宋" pitchFamily="2" charset="-122"/>
              </a:rPr>
              <a:t>光合</a:t>
            </a:r>
            <a:r>
              <a:rPr lang="zh-CN" altLang="en-US" sz="2000" dirty="0" smtClean="0">
                <a:latin typeface="华文中宋" pitchFamily="2" charset="-122"/>
                <a:ea typeface="华文中宋" pitchFamily="2" charset="-122"/>
              </a:rPr>
              <a:t>创业</a:t>
            </a:r>
            <a:endParaRPr lang="zh-CN" sz="1200" dirty="0"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6572272"/>
            <a:ext cx="7215206" cy="28572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785786" y="1142984"/>
            <a:ext cx="4286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/>
              <a:t>报名方式：</a:t>
            </a:r>
            <a:endParaRPr lang="zh-CN" altLang="en-US" sz="2400" b="1" dirty="0"/>
          </a:p>
        </p:txBody>
      </p:sp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1000100" y="1643050"/>
            <a:ext cx="7143800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1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、报名途径</a:t>
            </a:r>
            <a:endParaRPr kumimoji="0" lang="en-US" altLang="zh-CN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2000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全国各地高新区、大学孵化器、投资机构、光合创业官网及</a:t>
            </a:r>
            <a:endParaRPr lang="en-US" altLang="zh-CN" sz="2000" dirty="0" smtClean="0">
              <a:latin typeface="Calibri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2000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@</a:t>
            </a:r>
            <a:r>
              <a:rPr lang="zh-CN" altLang="en-US" sz="2000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光合创业均可推荐报名</a:t>
            </a:r>
            <a:endParaRPr kumimoji="0" lang="en-US" alt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2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、获取报名表</a:t>
            </a:r>
            <a:endParaRPr kumimoji="0" lang="en-US" altLang="zh-CN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  <a:cs typeface="宋体" pitchFamily="2" charset="-122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 smtClean="0">
                <a:latin typeface="Calibri" pitchFamily="34" charset="0"/>
                <a:ea typeface="宋体" pitchFamily="2" charset="-122"/>
              </a:rPr>
              <a:t>您可以登陆光合创业官方网站</a:t>
            </a:r>
            <a:r>
              <a:rPr lang="en-US" altLang="zh-CN" sz="2000" dirty="0" smtClean="0">
                <a:latin typeface="Calibri" pitchFamily="34" charset="0"/>
                <a:ea typeface="宋体" pitchFamily="2" charset="-122"/>
              </a:rPr>
              <a:t>www.guangheworld.com</a:t>
            </a:r>
            <a:r>
              <a:rPr lang="zh-CN" altLang="en-US" sz="2000" dirty="0" smtClean="0">
                <a:latin typeface="Calibri" pitchFamily="34" charset="0"/>
                <a:ea typeface="宋体" pitchFamily="2" charset="-122"/>
              </a:rPr>
              <a:t>下载报名表，亦可以在线提交</a:t>
            </a:r>
            <a:endParaRPr kumimoji="0" lang="zh-CN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3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、提交报名表</a:t>
            </a:r>
            <a:endParaRPr kumimoji="0" lang="en-US" altLang="zh-CN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2000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联系人：尚德新   </a:t>
            </a:r>
            <a:r>
              <a:rPr lang="en-US" altLang="zh-CN" sz="2000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010-59799690-302</a:t>
            </a:r>
            <a:r>
              <a:rPr lang="zh-CN" altLang="en-US" sz="2000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或邮箱</a:t>
            </a:r>
            <a:r>
              <a:rPr lang="en-US" altLang="zh-CN" sz="2000" dirty="0" smtClean="0">
                <a:solidFill>
                  <a:srgbClr val="FF0000"/>
                </a:solidFill>
                <a:latin typeface="Calibri" pitchFamily="34" charset="0"/>
                <a:ea typeface="宋体" pitchFamily="2" charset="-122"/>
                <a:cs typeface="宋体" pitchFamily="2" charset="-122"/>
              </a:rPr>
              <a:t>swc@guangheworld.com</a:t>
            </a:r>
            <a:r>
              <a:rPr lang="zh-CN" altLang="en-US" sz="2000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同时各地</a:t>
            </a: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高新区、孵化器以及投资机构均可推荐提交</a:t>
            </a:r>
            <a:endParaRPr kumimoji="0" lang="zh-CN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4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、材料审核</a:t>
            </a:r>
            <a:endParaRPr kumimoji="0" lang="zh-CN" alt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</a:rPr>
              <a:t>组委会收到报名表格后会经专业人员对材料进行审核，随后工作人员进一步电话沟通，确认参赛事宜。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E:\光合平台\宋总\SWC logo 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3373176" cy="1285859"/>
          </a:xfrm>
          <a:prstGeom prst="rect">
            <a:avLst/>
          </a:prstGeom>
          <a:noFill/>
        </p:spPr>
      </p:pic>
      <p:sp>
        <p:nvSpPr>
          <p:cNvPr id="10" name="矩形 9"/>
          <p:cNvSpPr/>
          <p:nvPr/>
        </p:nvSpPr>
        <p:spPr>
          <a:xfrm>
            <a:off x="3500462" y="785794"/>
            <a:ext cx="564357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215206" y="6572272"/>
            <a:ext cx="1928794" cy="28572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7358082" y="6500834"/>
            <a:ext cx="178591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dirty="0" smtClean="0">
                <a:latin typeface="华文中宋" pitchFamily="2" charset="-122"/>
                <a:ea typeface="华文中宋" pitchFamily="2" charset="-122"/>
              </a:rPr>
              <a:t>光合</a:t>
            </a:r>
            <a:r>
              <a:rPr lang="zh-CN" altLang="en-US" sz="2000" dirty="0" smtClean="0">
                <a:latin typeface="华文中宋" pitchFamily="2" charset="-122"/>
                <a:ea typeface="华文中宋" pitchFamily="2" charset="-122"/>
              </a:rPr>
              <a:t>创业</a:t>
            </a:r>
            <a:endParaRPr lang="zh-CN" sz="1200" dirty="0"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6572272"/>
            <a:ext cx="7215206" cy="28572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785786" y="1285860"/>
            <a:ext cx="26432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/>
              <a:t>大赛推广：</a:t>
            </a:r>
            <a:endParaRPr lang="zh-CN" altLang="en-US" sz="2000" b="1" dirty="0"/>
          </a:p>
        </p:txBody>
      </p:sp>
      <p:sp>
        <p:nvSpPr>
          <p:cNvPr id="9" name="圆角矩形 8"/>
          <p:cNvSpPr/>
          <p:nvPr/>
        </p:nvSpPr>
        <p:spPr>
          <a:xfrm>
            <a:off x="785786" y="1785926"/>
            <a:ext cx="1785950" cy="714380"/>
          </a:xfrm>
          <a:prstGeom prst="round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solidFill>
                  <a:schemeClr val="tx1"/>
                </a:solidFill>
              </a:rPr>
              <a:t>8.20-8.30</a:t>
            </a:r>
          </a:p>
          <a:p>
            <a:pPr algn="ctr"/>
            <a:r>
              <a:rPr lang="zh-CN" altLang="en-US" sz="1600" dirty="0" smtClean="0">
                <a:solidFill>
                  <a:schemeClr val="tx1"/>
                </a:solidFill>
              </a:rPr>
              <a:t>预热推广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2714612" y="1785926"/>
            <a:ext cx="5429288" cy="714380"/>
          </a:xfrm>
          <a:prstGeom prst="round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600" dirty="0" smtClean="0">
                <a:solidFill>
                  <a:schemeClr val="tx1"/>
                </a:solidFill>
              </a:rPr>
              <a:t> 1</a:t>
            </a:r>
            <a:r>
              <a:rPr lang="zh-CN" altLang="en-US" sz="1600" dirty="0" smtClean="0">
                <a:solidFill>
                  <a:schemeClr val="tx1"/>
                </a:solidFill>
              </a:rPr>
              <a:t>、活动专题上线</a:t>
            </a:r>
            <a:endParaRPr lang="en-US" altLang="zh-CN" sz="1600" dirty="0" smtClean="0">
              <a:solidFill>
                <a:schemeClr val="tx1"/>
              </a:solidFill>
            </a:endParaRPr>
          </a:p>
          <a:p>
            <a:r>
              <a:rPr lang="en-US" altLang="zh-CN" sz="1600" dirty="0" smtClean="0">
                <a:solidFill>
                  <a:schemeClr val="tx1"/>
                </a:solidFill>
              </a:rPr>
              <a:t> 2</a:t>
            </a:r>
            <a:r>
              <a:rPr lang="zh-CN" altLang="en-US" sz="1600" dirty="0" smtClean="0">
                <a:solidFill>
                  <a:schemeClr val="tx1"/>
                </a:solidFill>
              </a:rPr>
              <a:t>、微博预热和推广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785786" y="2571744"/>
            <a:ext cx="1785950" cy="2214578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solidFill>
                  <a:schemeClr val="tx1"/>
                </a:solidFill>
              </a:rPr>
              <a:t>8.30-10.30</a:t>
            </a:r>
          </a:p>
          <a:p>
            <a:pPr algn="ctr"/>
            <a:r>
              <a:rPr lang="zh-CN" altLang="en-US" sz="1600" dirty="0" smtClean="0">
                <a:solidFill>
                  <a:schemeClr val="tx1"/>
                </a:solidFill>
              </a:rPr>
              <a:t>预选赛全面推广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2714612" y="2643182"/>
            <a:ext cx="5429288" cy="2214578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785786" y="4929198"/>
            <a:ext cx="1785950" cy="928694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solidFill>
                  <a:schemeClr val="tx1"/>
                </a:solidFill>
              </a:rPr>
              <a:t>11.1-2</a:t>
            </a:r>
          </a:p>
          <a:p>
            <a:pPr algn="ctr"/>
            <a:r>
              <a:rPr lang="zh-CN" altLang="en-US" sz="1600" dirty="0" smtClean="0">
                <a:solidFill>
                  <a:schemeClr val="tx1"/>
                </a:solidFill>
              </a:rPr>
              <a:t>活动现场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2714612" y="4929198"/>
            <a:ext cx="5500726" cy="928694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.</a:t>
            </a:r>
            <a:endParaRPr lang="zh-CN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071802" y="2643182"/>
            <a:ext cx="178595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/>
              <a:t>平面媒体：</a:t>
            </a:r>
            <a:endParaRPr lang="en-US" altLang="zh-CN" sz="1600" dirty="0" smtClean="0"/>
          </a:p>
          <a:p>
            <a:r>
              <a:rPr lang="en-US" altLang="zh-CN" sz="1600" dirty="0" smtClean="0"/>
              <a:t>《</a:t>
            </a:r>
            <a:r>
              <a:rPr lang="zh-CN" altLang="en-US" sz="1600" dirty="0" smtClean="0"/>
              <a:t>环球企业家</a:t>
            </a:r>
            <a:r>
              <a:rPr lang="en-US" altLang="zh-CN" sz="1600" dirty="0" smtClean="0"/>
              <a:t>》</a:t>
            </a:r>
          </a:p>
          <a:p>
            <a:r>
              <a:rPr lang="en-US" altLang="zh-CN" sz="1600" dirty="0" smtClean="0"/>
              <a:t>《</a:t>
            </a:r>
            <a:r>
              <a:rPr lang="zh-CN" altLang="en-US" sz="1600" dirty="0" smtClean="0"/>
              <a:t>商务周刊</a:t>
            </a:r>
            <a:r>
              <a:rPr lang="en-US" altLang="zh-CN" sz="1600" dirty="0" smtClean="0"/>
              <a:t>》</a:t>
            </a:r>
          </a:p>
          <a:p>
            <a:r>
              <a:rPr lang="zh-CN" altLang="en-US" sz="1600" dirty="0" smtClean="0"/>
              <a:t>西安日报</a:t>
            </a:r>
            <a:endParaRPr lang="en-US" altLang="zh-CN" sz="1600" dirty="0" smtClean="0"/>
          </a:p>
          <a:p>
            <a:r>
              <a:rPr lang="zh-CN" altLang="en-US" sz="1600" dirty="0" smtClean="0"/>
              <a:t>三秦都市报</a:t>
            </a:r>
            <a:endParaRPr lang="en-US" altLang="zh-CN" sz="1600" dirty="0" smtClean="0"/>
          </a:p>
          <a:p>
            <a:endParaRPr lang="en-US" altLang="zh-CN" sz="1600" dirty="0" smtClean="0"/>
          </a:p>
          <a:p>
            <a:endParaRPr lang="zh-CN" alt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4929190" y="2643182"/>
            <a:ext cx="164307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/>
              <a:t>网络媒体：</a:t>
            </a:r>
            <a:endParaRPr lang="en-US" altLang="zh-CN" sz="1600" dirty="0" smtClean="0"/>
          </a:p>
          <a:p>
            <a:r>
              <a:rPr lang="zh-CN" altLang="en-US" sz="1600" dirty="0" smtClean="0"/>
              <a:t>新浪、网易、</a:t>
            </a:r>
            <a:endParaRPr lang="en-US" altLang="zh-CN" sz="1600" dirty="0" smtClean="0"/>
          </a:p>
          <a:p>
            <a:r>
              <a:rPr lang="zh-CN" altLang="en-US" sz="1600" dirty="0" smtClean="0"/>
              <a:t>凤凰、腾讯、</a:t>
            </a:r>
            <a:endParaRPr lang="en-US" altLang="zh-CN" sz="1600" dirty="0" smtClean="0"/>
          </a:p>
          <a:p>
            <a:r>
              <a:rPr lang="zh-CN" altLang="en-US" sz="1600" dirty="0" smtClean="0"/>
              <a:t>酷六、和讯、</a:t>
            </a:r>
            <a:endParaRPr lang="en-US" altLang="zh-CN" sz="1600" dirty="0" smtClean="0"/>
          </a:p>
          <a:p>
            <a:r>
              <a:rPr lang="zh-CN" altLang="en-US" sz="1600" dirty="0" smtClean="0"/>
              <a:t>中国网等</a:t>
            </a:r>
            <a:endParaRPr lang="en-US" altLang="zh-CN" sz="1600" dirty="0" smtClean="0"/>
          </a:p>
          <a:p>
            <a:endParaRPr lang="en-US" altLang="zh-CN" sz="1600" dirty="0" smtClean="0"/>
          </a:p>
          <a:p>
            <a:endParaRPr lang="zh-CN" altLang="en-US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6500826" y="2643182"/>
            <a:ext cx="15716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/>
              <a:t>视频直播：</a:t>
            </a:r>
            <a:endParaRPr lang="en-US" altLang="zh-CN" sz="1600" dirty="0" smtClean="0"/>
          </a:p>
          <a:p>
            <a:r>
              <a:rPr lang="zh-CN" altLang="en-US" sz="1600" dirty="0" smtClean="0"/>
              <a:t>新浪网</a:t>
            </a:r>
            <a:endParaRPr lang="en-US" altLang="zh-CN" sz="1600" dirty="0" smtClean="0"/>
          </a:p>
          <a:p>
            <a:r>
              <a:rPr lang="zh-CN" altLang="en-US" sz="1600" dirty="0" smtClean="0"/>
              <a:t>凤凰科技</a:t>
            </a:r>
            <a:endParaRPr lang="en-US" altLang="zh-CN" sz="1600" dirty="0" smtClean="0"/>
          </a:p>
          <a:p>
            <a:r>
              <a:rPr lang="en-US" altLang="zh-CN" sz="1600" dirty="0" smtClean="0"/>
              <a:t>PPTV</a:t>
            </a:r>
            <a:r>
              <a:rPr lang="zh-CN" altLang="en-US" sz="1600" dirty="0" smtClean="0"/>
              <a:t>网络电视</a:t>
            </a:r>
            <a:endParaRPr lang="en-US" altLang="zh-CN" sz="1600" dirty="0" smtClean="0"/>
          </a:p>
          <a:p>
            <a:endParaRPr lang="zh-CN" alt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2857488" y="3857628"/>
            <a:ext cx="52864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/>
              <a:t>预选赛前期将重点采取网络新闻稿推广</a:t>
            </a:r>
            <a:r>
              <a:rPr lang="en-US" altLang="zh-CN" sz="1600" dirty="0" smtClean="0"/>
              <a:t>1</a:t>
            </a:r>
            <a:r>
              <a:rPr lang="zh-CN" altLang="en-US" sz="1600" dirty="0" smtClean="0"/>
              <a:t>，在新浪、网易、凤凰网、腾讯、和讯、金融界、人民网、</a:t>
            </a:r>
            <a:r>
              <a:rPr lang="en-US" altLang="zh-CN" sz="1600" dirty="0" smtClean="0"/>
              <a:t>21</a:t>
            </a:r>
            <a:r>
              <a:rPr lang="zh-CN" altLang="en-US" sz="1600" dirty="0" smtClean="0"/>
              <a:t>世纪经济报道、挖贝网、</a:t>
            </a:r>
            <a:r>
              <a:rPr lang="en-US" altLang="zh-CN" sz="1600" dirty="0" smtClean="0"/>
              <a:t>MSN</a:t>
            </a:r>
            <a:r>
              <a:rPr lang="zh-CN" altLang="en-US" sz="1600" dirty="0" smtClean="0"/>
              <a:t>财经、东方财富网等</a:t>
            </a:r>
            <a:r>
              <a:rPr lang="en-US" altLang="zh-CN" sz="1600" dirty="0" smtClean="0"/>
              <a:t>2</a:t>
            </a:r>
            <a:r>
              <a:rPr lang="zh-CN" altLang="en-US" sz="1600" dirty="0" smtClean="0"/>
              <a:t>，新浪微博、网易微博、腾讯微博全面推广</a:t>
            </a:r>
            <a:endParaRPr lang="zh-CN" altLang="en-US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2714612" y="4857760"/>
            <a:ext cx="55007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>
              <a:tabLst>
                <a:tab pos="266700" algn="l"/>
              </a:tabLst>
            </a:pPr>
            <a:r>
              <a:rPr lang="zh-CN" altLang="en-US" sz="1600" dirty="0" smtClean="0">
                <a:latin typeface="+mj-ea"/>
                <a:ea typeface="+mj-ea"/>
                <a:cs typeface="Times New Roman" pitchFamily="18" charset="0"/>
              </a:rPr>
              <a:t>现</a:t>
            </a:r>
            <a:r>
              <a:rPr lang="zh-CN" altLang="zh-CN" sz="1600" dirty="0" smtClean="0">
                <a:latin typeface="+mj-ea"/>
                <a:ea typeface="+mj-ea"/>
                <a:cs typeface="Times New Roman" pitchFamily="18" charset="0"/>
              </a:rPr>
              <a:t>场直播</a:t>
            </a:r>
            <a:r>
              <a:rPr lang="en-US" altLang="zh-CN" sz="1600" dirty="0" smtClean="0">
                <a:latin typeface="+mj-ea"/>
                <a:ea typeface="+mj-ea"/>
                <a:cs typeface="Times New Roman" pitchFamily="18" charset="0"/>
              </a:rPr>
              <a:t>:</a:t>
            </a:r>
            <a:r>
              <a:rPr lang="zh-CN" altLang="en-US" sz="1600" dirty="0" smtClean="0">
                <a:latin typeface="+mj-ea"/>
                <a:ea typeface="+mj-ea"/>
                <a:cs typeface="Times New Roman" pitchFamily="18" charset="0"/>
              </a:rPr>
              <a:t>新浪财经图文直播；优酷、金融界、网易财经、凤凰财经、微博直播</a:t>
            </a:r>
            <a:r>
              <a:rPr lang="en-US" altLang="zh-CN" sz="1600" dirty="0" smtClean="0">
                <a:latin typeface="+mj-ea"/>
                <a:ea typeface="+mj-ea"/>
                <a:cs typeface="Times New Roman" pitchFamily="18" charset="0"/>
              </a:rPr>
              <a:t>;</a:t>
            </a:r>
          </a:p>
          <a:p>
            <a:pPr eaLnBrk="0" hangingPunct="0">
              <a:tabLst>
                <a:tab pos="266700" algn="l"/>
              </a:tabLst>
            </a:pPr>
            <a:r>
              <a:rPr lang="en-US" altLang="zh-CN" sz="1600" dirty="0" smtClean="0">
                <a:latin typeface="+mj-ea"/>
                <a:ea typeface="+mj-ea"/>
                <a:cs typeface="Times New Roman" pitchFamily="18" charset="0"/>
              </a:rPr>
              <a:t>2.</a:t>
            </a:r>
            <a:r>
              <a:rPr lang="zh-CN" altLang="zh-CN" sz="1600" dirty="0" smtClean="0">
                <a:latin typeface="+mj-ea"/>
                <a:ea typeface="+mj-ea"/>
                <a:cs typeface="Times New Roman" pitchFamily="18" charset="0"/>
              </a:rPr>
              <a:t>第一财经日报、第一财经周刊</a:t>
            </a:r>
            <a:r>
              <a:rPr lang="zh-CN" altLang="en-US" sz="1600" dirty="0" smtClean="0">
                <a:latin typeface="+mj-ea"/>
                <a:ea typeface="+mj-ea"/>
                <a:cs typeface="Times New Roman" pitchFamily="18" charset="0"/>
              </a:rPr>
              <a:t>、</a:t>
            </a:r>
            <a:r>
              <a:rPr lang="en-US" altLang="zh-CN" sz="1600" dirty="0" smtClean="0">
                <a:latin typeface="+mj-ea"/>
                <a:ea typeface="+mj-ea"/>
                <a:cs typeface="Times New Roman" pitchFamily="18" charset="0"/>
              </a:rPr>
              <a:t>《</a:t>
            </a:r>
            <a:r>
              <a:rPr lang="zh-CN" altLang="en-US" sz="1600" dirty="0" smtClean="0">
                <a:latin typeface="+mj-ea"/>
                <a:ea typeface="+mj-ea"/>
                <a:cs typeface="Times New Roman" pitchFamily="18" charset="0"/>
              </a:rPr>
              <a:t>环球企业家</a:t>
            </a:r>
            <a:r>
              <a:rPr lang="en-US" altLang="zh-CN" sz="1600" dirty="0" smtClean="0">
                <a:latin typeface="+mj-ea"/>
                <a:ea typeface="+mj-ea"/>
                <a:cs typeface="Times New Roman" pitchFamily="18" charset="0"/>
              </a:rPr>
              <a:t>》</a:t>
            </a:r>
            <a:r>
              <a:rPr lang="zh-CN" altLang="en-US" sz="1600" dirty="0" smtClean="0">
                <a:latin typeface="+mj-ea"/>
                <a:ea typeface="+mj-ea"/>
                <a:cs typeface="Times New Roman" pitchFamily="18" charset="0"/>
              </a:rPr>
              <a:t>以及预选赛当地主流媒体参会报道</a:t>
            </a:r>
            <a:endParaRPr lang="zh-CN" altLang="en-US" sz="1600" dirty="0">
              <a:latin typeface="+mj-ea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3" descr="www.tuweimei.comComp_10410381_VJW8cYTeX0nAHfLOmrS2Ufq23wyNA9RW.jpg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0" y="4518454"/>
            <a:ext cx="2714612" cy="2035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 descr="E:\光合平台\宋总\SWC logo 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3373176" cy="1285859"/>
          </a:xfrm>
          <a:prstGeom prst="rect">
            <a:avLst/>
          </a:prstGeom>
          <a:noFill/>
        </p:spPr>
      </p:pic>
      <p:sp>
        <p:nvSpPr>
          <p:cNvPr id="10" name="矩形 9"/>
          <p:cNvSpPr/>
          <p:nvPr/>
        </p:nvSpPr>
        <p:spPr>
          <a:xfrm>
            <a:off x="3500462" y="785794"/>
            <a:ext cx="564357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215206" y="6572272"/>
            <a:ext cx="1928794" cy="28572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7358082" y="6500834"/>
            <a:ext cx="178591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dirty="0" smtClean="0">
                <a:latin typeface="华文中宋" pitchFamily="2" charset="-122"/>
                <a:ea typeface="华文中宋" pitchFamily="2" charset="-122"/>
              </a:rPr>
              <a:t>光合</a:t>
            </a:r>
            <a:r>
              <a:rPr lang="zh-CN" altLang="en-US" sz="2000" dirty="0" smtClean="0">
                <a:latin typeface="华文中宋" pitchFamily="2" charset="-122"/>
                <a:ea typeface="华文中宋" pitchFamily="2" charset="-122"/>
              </a:rPr>
              <a:t>创业</a:t>
            </a:r>
            <a:endParaRPr lang="zh-CN" sz="1200" dirty="0"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6572272"/>
            <a:ext cx="7215206" cy="28572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928662" y="1214422"/>
            <a:ext cx="7286676" cy="4539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67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en-US" altLang="zh-CN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                                </a:t>
            </a:r>
            <a:r>
              <a:rPr kumimoji="0" lang="zh-CN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光合创业介绍</a:t>
            </a:r>
            <a:endParaRPr kumimoji="0" lang="en-US" altLang="zh-CN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  <a:cs typeface="Times New Roman" pitchFamily="18" charset="0"/>
            </a:endParaRPr>
          </a:p>
          <a:p>
            <a:pPr marL="0" marR="0" lvl="0" indent="2667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   </a:t>
            </a:r>
            <a:r>
              <a:rPr kumimoji="0" 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光合创业由全球最具影响</a:t>
            </a: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力</a:t>
            </a:r>
            <a:r>
              <a:rPr kumimoji="0" 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的移动互联网组织</a:t>
            </a:r>
            <a:r>
              <a:rPr kumimoji="0" lang="zh-CN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长城会</a:t>
            </a:r>
            <a:r>
              <a:rPr kumimoji="0" 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、全球知名咨询研究机构</a:t>
            </a:r>
            <a:r>
              <a:rPr kumimoji="0" lang="zh-CN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艾瑞咨询</a:t>
            </a:r>
            <a:r>
              <a:rPr kumimoji="0" 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、著名投资机构</a:t>
            </a:r>
            <a:r>
              <a:rPr kumimoji="0" lang="zh-CN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投中集团</a:t>
            </a:r>
            <a:r>
              <a:rPr kumimoji="0" 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等机构创始人联合发起，旨在为广大创业者提供更为开放、专业和系统的创业服务。通过对创业者提供一个月、三个月、六个月、九个月乃至一年期的孵化和服务支持，为广大创业者打造出更为专业的创业团队和项目，并寻找到创业资金。</a:t>
            </a:r>
            <a:endParaRPr kumimoji="0" 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  <a:p>
            <a:pPr lvl="0" indent="2667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   </a:t>
            </a:r>
            <a:r>
              <a:rPr kumimoji="0" 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光合创业</a:t>
            </a: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基地</a:t>
            </a:r>
            <a:r>
              <a:rPr kumimoji="0" 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将为广大创业者提供专业咨询、创业服务和创业支持，</a:t>
            </a:r>
            <a:r>
              <a:rPr kumimoji="0" lang="zh-CN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光合创业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基金</a:t>
            </a: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将为优秀创业企业提供资金支持，</a:t>
            </a:r>
            <a:r>
              <a:rPr lang="zh-CN" altLang="en-US" sz="2000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同时，帮助初创团队解决创业项目方向、人才和管理等问题，力争</a:t>
            </a:r>
            <a:r>
              <a:rPr kumimoji="0" 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打造成为创业者的流转服务中心，以其集群化的优势将中国乃至国际创业者云集于此，提供专业的创业服务和指导，加速创业者快速成长，在鼓励创业同时，弘扬创新，让“中国创新”走出国门，迈向世界！</a:t>
            </a:r>
            <a:endParaRPr kumimoji="0" 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E:\光合平台\宋总\SWC logo 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3373176" cy="1285859"/>
          </a:xfrm>
          <a:prstGeom prst="rect">
            <a:avLst/>
          </a:prstGeom>
          <a:noFill/>
        </p:spPr>
      </p:pic>
      <p:sp>
        <p:nvSpPr>
          <p:cNvPr id="10" name="矩形 9"/>
          <p:cNvSpPr/>
          <p:nvPr/>
        </p:nvSpPr>
        <p:spPr>
          <a:xfrm>
            <a:off x="3500462" y="785794"/>
            <a:ext cx="564357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215206" y="6572272"/>
            <a:ext cx="1928794" cy="28572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7358082" y="6500834"/>
            <a:ext cx="178591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dirty="0" smtClean="0">
                <a:latin typeface="华文中宋" pitchFamily="2" charset="-122"/>
                <a:ea typeface="华文中宋" pitchFamily="2" charset="-122"/>
              </a:rPr>
              <a:t>光合</a:t>
            </a:r>
            <a:r>
              <a:rPr lang="zh-CN" altLang="en-US" sz="2000" dirty="0" smtClean="0">
                <a:latin typeface="华文中宋" pitchFamily="2" charset="-122"/>
                <a:ea typeface="华文中宋" pitchFamily="2" charset="-122"/>
              </a:rPr>
              <a:t>创业</a:t>
            </a:r>
            <a:endParaRPr lang="zh-CN" sz="1200" dirty="0"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6572272"/>
            <a:ext cx="7215206" cy="28572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714348" y="2071678"/>
            <a:ext cx="75724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/>
              <a:t>       </a:t>
            </a:r>
            <a:r>
              <a:rPr lang="zh-CN" altLang="en-US" sz="2000" dirty="0" smtClean="0"/>
              <a:t>全球最大的移动互联网商务会议服务平台。有来自</a:t>
            </a:r>
            <a:r>
              <a:rPr lang="en-US" sz="2000" dirty="0" smtClean="0"/>
              <a:t>5</a:t>
            </a:r>
            <a:r>
              <a:rPr lang="zh-CN" altLang="en-US" sz="2000" dirty="0" smtClean="0"/>
              <a:t>个国家的</a:t>
            </a:r>
            <a:r>
              <a:rPr lang="en-US" sz="2000" dirty="0" smtClean="0"/>
              <a:t>150</a:t>
            </a:r>
            <a:r>
              <a:rPr lang="zh-CN" altLang="en-US" sz="2000" dirty="0" smtClean="0"/>
              <a:t>个移动互联网俱乐部会员。最近一次移动互联网大会有</a:t>
            </a:r>
            <a:r>
              <a:rPr lang="en-US" sz="2000" dirty="0" smtClean="0"/>
              <a:t>32</a:t>
            </a:r>
            <a:r>
              <a:rPr lang="zh-CN" altLang="en-US" sz="2000" dirty="0" smtClean="0"/>
              <a:t>个国家</a:t>
            </a:r>
            <a:r>
              <a:rPr lang="en-US" sz="2000" dirty="0" smtClean="0"/>
              <a:t>6000</a:t>
            </a:r>
            <a:r>
              <a:rPr lang="zh-CN" altLang="en-US" sz="2000" dirty="0" smtClean="0"/>
              <a:t>人参会，</a:t>
            </a:r>
            <a:r>
              <a:rPr lang="en-US" sz="2000" dirty="0" smtClean="0"/>
              <a:t>30%</a:t>
            </a:r>
            <a:r>
              <a:rPr lang="zh-CN" altLang="en-US" sz="2000" dirty="0" smtClean="0"/>
              <a:t>来自国外，</a:t>
            </a:r>
            <a:r>
              <a:rPr lang="en-US" sz="2000" dirty="0" smtClean="0"/>
              <a:t>50</a:t>
            </a:r>
            <a:r>
              <a:rPr lang="zh-CN" altLang="en-US" sz="2000" dirty="0" smtClean="0"/>
              <a:t>名员工，在北京、美国、日本、新加坡、台北有办事机构。</a:t>
            </a:r>
            <a:endParaRPr lang="zh-CN" altLang="en-US" sz="2000" dirty="0"/>
          </a:p>
        </p:txBody>
      </p:sp>
      <p:pic>
        <p:nvPicPr>
          <p:cNvPr id="12" name="Picture 2" descr="Home"/>
          <p:cNvPicPr/>
          <p:nvPr/>
        </p:nvPicPr>
        <p:blipFill>
          <a:blip r:embed="rId3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500430" y="1428736"/>
            <a:ext cx="1785950" cy="642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xmlns:pic="http://schemas.openxmlformats.org/drawingml/2006/picture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xmlns:pic="http://schemas.openxmlformats.org/drawingml/2006/picture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428992" y="1000108"/>
            <a:ext cx="185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C00000"/>
                </a:solidFill>
              </a:rPr>
              <a:t>长城会</a:t>
            </a:r>
            <a:r>
              <a:rPr lang="en-US" sz="2400" dirty="0" smtClean="0">
                <a:solidFill>
                  <a:srgbClr val="C00000"/>
                </a:solidFill>
              </a:rPr>
              <a:t>GWC</a:t>
            </a:r>
            <a:endParaRPr lang="zh-CN" altLang="en-US" sz="2400" dirty="0">
              <a:solidFill>
                <a:srgbClr val="C00000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143240" y="3571876"/>
            <a:ext cx="26177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solidFill>
                  <a:srgbClr val="C00000"/>
                </a:solidFill>
              </a:rPr>
              <a:t>艾瑞咨询</a:t>
            </a:r>
            <a:r>
              <a:rPr lang="en-US" sz="2400" dirty="0" err="1" smtClean="0">
                <a:solidFill>
                  <a:srgbClr val="C00000"/>
                </a:solidFill>
              </a:rPr>
              <a:t>iResearch</a:t>
            </a:r>
            <a:endParaRPr lang="zh-CN" altLang="en-US" sz="2400" dirty="0">
              <a:solidFill>
                <a:srgbClr val="C00000"/>
              </a:solidFill>
            </a:endParaRPr>
          </a:p>
        </p:txBody>
      </p:sp>
      <p:pic>
        <p:nvPicPr>
          <p:cNvPr id="15" name="Picture 2"/>
          <p:cNvPicPr/>
          <p:nvPr/>
        </p:nvPicPr>
        <p:blipFill>
          <a:blip r:embed="rId4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571868" y="4000504"/>
            <a:ext cx="1714512" cy="835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xmlns:pic="http://schemas.openxmlformats.org/drawingml/2006/picture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xmlns:pic="http://schemas.openxmlformats.org/drawingml/2006/picture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矩形 15"/>
          <p:cNvSpPr/>
          <p:nvPr/>
        </p:nvSpPr>
        <p:spPr>
          <a:xfrm>
            <a:off x="785786" y="4857760"/>
            <a:ext cx="750099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zh-CN" altLang="en-US" sz="2400" dirty="0" smtClean="0"/>
              <a:t>       </a:t>
            </a:r>
            <a:r>
              <a:rPr lang="zh-CN" altLang="en-US" sz="2000" dirty="0" smtClean="0"/>
              <a:t>中国最权威互联网研究机构。</a:t>
            </a:r>
            <a:r>
              <a:rPr lang="en-US" sz="2000" dirty="0" smtClean="0"/>
              <a:t>2002</a:t>
            </a:r>
            <a:r>
              <a:rPr lang="zh-CN" altLang="en-US" sz="2000" dirty="0" smtClean="0"/>
              <a:t>年创立，有超过</a:t>
            </a:r>
            <a:r>
              <a:rPr lang="en-US" sz="2000" dirty="0" smtClean="0"/>
              <a:t>700</a:t>
            </a:r>
            <a:r>
              <a:rPr lang="zh-CN" altLang="en-US" sz="2000" dirty="0" smtClean="0"/>
              <a:t>家客户，主要包括互联网、电子商务、网络营销、投资机构等，网民收视率研究中国领先，年营收过亿元</a:t>
            </a:r>
            <a:r>
              <a:rPr lang="en-US" sz="2000" dirty="0" smtClean="0"/>
              <a:t>250</a:t>
            </a:r>
            <a:r>
              <a:rPr lang="zh-CN" altLang="en-US" sz="2000" dirty="0" smtClean="0"/>
              <a:t>名员工，在北京、上海、广州、深圳、香港、美国、日本有办事机构。</a:t>
            </a:r>
            <a:endParaRPr lang="zh-CN" altLang="en-US" sz="20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E:\光合平台\宋总\SWC logo 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3373176" cy="1285859"/>
          </a:xfrm>
          <a:prstGeom prst="rect">
            <a:avLst/>
          </a:prstGeom>
          <a:noFill/>
        </p:spPr>
      </p:pic>
      <p:sp>
        <p:nvSpPr>
          <p:cNvPr id="10" name="矩形 9"/>
          <p:cNvSpPr/>
          <p:nvPr/>
        </p:nvSpPr>
        <p:spPr>
          <a:xfrm>
            <a:off x="3500462" y="785794"/>
            <a:ext cx="564357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215206" y="6572272"/>
            <a:ext cx="1928794" cy="28572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7358082" y="6500834"/>
            <a:ext cx="178591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dirty="0" smtClean="0">
                <a:latin typeface="华文中宋" pitchFamily="2" charset="-122"/>
                <a:ea typeface="华文中宋" pitchFamily="2" charset="-122"/>
              </a:rPr>
              <a:t>光合</a:t>
            </a:r>
            <a:r>
              <a:rPr lang="zh-CN" altLang="en-US" sz="2000" dirty="0" smtClean="0">
                <a:latin typeface="华文中宋" pitchFamily="2" charset="-122"/>
                <a:ea typeface="华文中宋" pitchFamily="2" charset="-122"/>
              </a:rPr>
              <a:t>创业</a:t>
            </a:r>
            <a:endParaRPr lang="zh-CN" sz="1200" dirty="0"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6572272"/>
            <a:ext cx="7215206" cy="28572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714744" y="1285860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solidFill>
                  <a:schemeClr val="accent2"/>
                </a:solidFill>
              </a:rPr>
              <a:t>投中集团</a:t>
            </a:r>
            <a:endParaRPr lang="zh-CN" altLang="en-US" sz="2400" dirty="0">
              <a:solidFill>
                <a:schemeClr val="accent2"/>
              </a:solidFill>
            </a:endParaRPr>
          </a:p>
        </p:txBody>
      </p:sp>
      <p:pic>
        <p:nvPicPr>
          <p:cNvPr id="9" name="Picture 1"/>
          <p:cNvPicPr/>
          <p:nvPr/>
        </p:nvPicPr>
        <p:blipFill>
          <a:blip r:embed="rId3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357554" y="1714488"/>
            <a:ext cx="2071702" cy="79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xmlns:pic="http://schemas.openxmlformats.org/drawingml/2006/picture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xmlns:pic="http://schemas.openxmlformats.org/drawingml/2006/picture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矩形 10"/>
          <p:cNvSpPr/>
          <p:nvPr/>
        </p:nvSpPr>
        <p:spPr>
          <a:xfrm>
            <a:off x="1142976" y="2690336"/>
            <a:ext cx="6429420" cy="13572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zh-CN" altLang="en-US" sz="2000" dirty="0" smtClean="0"/>
              <a:t>        中国最大的私募股权信息服务机构。</a:t>
            </a:r>
            <a:r>
              <a:rPr lang="en-US" sz="2000" dirty="0" smtClean="0"/>
              <a:t>2005</a:t>
            </a:r>
            <a:r>
              <a:rPr lang="zh-CN" altLang="en-US" sz="2000" dirty="0" smtClean="0"/>
              <a:t>年创立，主要提供股权信息情报数据库业务，有超过</a:t>
            </a:r>
            <a:r>
              <a:rPr lang="en-US" sz="2000" dirty="0" smtClean="0"/>
              <a:t>400</a:t>
            </a:r>
            <a:r>
              <a:rPr lang="zh-CN" altLang="en-US" sz="2000" dirty="0" smtClean="0"/>
              <a:t>家股权投资机构客户，覆盖中国主要投资机构，</a:t>
            </a:r>
            <a:r>
              <a:rPr lang="en-US" sz="2000" dirty="0" smtClean="0"/>
              <a:t>120</a:t>
            </a:r>
            <a:r>
              <a:rPr lang="zh-CN" altLang="en-US" sz="2000" dirty="0" smtClean="0"/>
              <a:t>名员工，在北京、上海、深圳、有办事机构。</a:t>
            </a:r>
            <a:endParaRPr lang="zh-CN" altLang="en-US" sz="2000" dirty="0"/>
          </a:p>
        </p:txBody>
      </p:sp>
      <p:pic>
        <p:nvPicPr>
          <p:cNvPr id="2050" name="Picture 2" descr="F:\ppt素材\7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71670" y="4286256"/>
            <a:ext cx="5072098" cy="23093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E:\光合平台\宋总\SWC logo 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3373176" cy="1285859"/>
          </a:xfrm>
          <a:prstGeom prst="rect">
            <a:avLst/>
          </a:prstGeom>
          <a:noFill/>
        </p:spPr>
      </p:pic>
      <p:sp>
        <p:nvSpPr>
          <p:cNvPr id="10" name="矩形 9"/>
          <p:cNvSpPr/>
          <p:nvPr/>
        </p:nvSpPr>
        <p:spPr>
          <a:xfrm>
            <a:off x="3500462" y="785794"/>
            <a:ext cx="564357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000100" y="1643050"/>
            <a:ext cx="7000892" cy="363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57175" algn="l" defTabSz="914400" rtl="0" eaLnBrk="1" fontAlgn="base" latinLnBrk="0" hangingPunct="1">
              <a:lnSpc>
                <a:spcPts val="3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en-US" altLang="zh-CN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 </a:t>
            </a:r>
            <a:r>
              <a:rPr kumimoji="0" lang="zh-CN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中国区总决赛</a:t>
            </a:r>
            <a:endParaRPr kumimoji="0" lang="zh-CN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  <a:p>
            <a:pPr marL="0" marR="0" lvl="0" indent="257175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 </a:t>
            </a:r>
            <a:r>
              <a:rPr kumimoji="0" 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中国区总决赛每年举办一次，参赛企业来自全国六大赛区选拔的优胜企业，大赛将根据所在国的不同情况制定规则，同时根据行业、规模等特点进行分组，每个小组将由关注本行业的投资人、成长导师作为评委，对晋级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中国区总决赛的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50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强、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20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强和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10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强企业进行评审。十强企业将直接入围参加</a:t>
            </a:r>
            <a:r>
              <a:rPr lang="zh-CN" altLang="en-US" sz="2400" b="1" dirty="0" smtClean="0">
                <a:solidFill>
                  <a:srgbClr val="C00000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一年一度</a:t>
            </a: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的全球创业领域最高级别赛事</a:t>
            </a:r>
            <a:r>
              <a:rPr kumimoji="0" lang="en-US" altLang="zh-CN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——“</a:t>
            </a: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创业世界杯大赛”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。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215206" y="6572272"/>
            <a:ext cx="1928794" cy="28572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7358082" y="6500834"/>
            <a:ext cx="178591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dirty="0" smtClean="0">
                <a:latin typeface="华文中宋" pitchFamily="2" charset="-122"/>
                <a:ea typeface="华文中宋" pitchFamily="2" charset="-122"/>
              </a:rPr>
              <a:t>光合</a:t>
            </a:r>
            <a:r>
              <a:rPr lang="zh-CN" altLang="en-US" sz="2000" dirty="0" smtClean="0">
                <a:latin typeface="华文中宋" pitchFamily="2" charset="-122"/>
                <a:ea typeface="华文中宋" pitchFamily="2" charset="-122"/>
              </a:rPr>
              <a:t>创业</a:t>
            </a:r>
            <a:endParaRPr lang="zh-CN" sz="1200" dirty="0"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6572272"/>
            <a:ext cx="7215206" cy="28572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4" descr="www.tuweimei.comComp_9724118_tM3g0Gb4HYlTwy9G6k1cBiFqIz0PrxJb.jpg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3125392"/>
            <a:ext cx="4500562" cy="337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 descr="E:\光合平台\宋总\SWC logo 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3373176" cy="1285859"/>
          </a:xfrm>
          <a:prstGeom prst="rect">
            <a:avLst/>
          </a:prstGeom>
          <a:noFill/>
        </p:spPr>
      </p:pic>
      <p:sp>
        <p:nvSpPr>
          <p:cNvPr id="10" name="矩形 9"/>
          <p:cNvSpPr/>
          <p:nvPr/>
        </p:nvSpPr>
        <p:spPr>
          <a:xfrm>
            <a:off x="3500462" y="785794"/>
            <a:ext cx="564357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071538" y="1428736"/>
            <a:ext cx="6929454" cy="2846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“</a:t>
            </a:r>
            <a:r>
              <a:rPr kumimoji="0" lang="zh-CN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创业世界杯</a:t>
            </a: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”</a:t>
            </a:r>
            <a:r>
              <a:rPr kumimoji="0" lang="zh-CN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全球总决赛</a:t>
            </a:r>
            <a:endParaRPr kumimoji="0" lang="zh-CN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    </a:t>
            </a:r>
            <a:r>
              <a:rPr kumimoji="0" 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“创业世界杯”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全球</a:t>
            </a:r>
            <a:r>
              <a:rPr kumimoji="0" 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总决赛拟每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两</a:t>
            </a:r>
            <a:r>
              <a:rPr kumimoji="0" 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年在中国、美国、日本、新加坡等国家或地区轮流举办，力争打造全球最高荣誉、最高规格、最高水平的创业创新大赛，参赛企业为各国总决赛胜出的（五）十强企业，优胜者将获得国际投资人的重点关注及获得投资，加速创业。</a:t>
            </a:r>
            <a:endParaRPr kumimoji="0" lang="zh-CN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215206" y="6572272"/>
            <a:ext cx="1928794" cy="28572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7358082" y="6500834"/>
            <a:ext cx="178591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dirty="0" smtClean="0">
                <a:latin typeface="华文中宋" pitchFamily="2" charset="-122"/>
                <a:ea typeface="华文中宋" pitchFamily="2" charset="-122"/>
              </a:rPr>
              <a:t>光合</a:t>
            </a:r>
            <a:r>
              <a:rPr lang="zh-CN" altLang="en-US" sz="2000" dirty="0" smtClean="0">
                <a:latin typeface="华文中宋" pitchFamily="2" charset="-122"/>
                <a:ea typeface="华文中宋" pitchFamily="2" charset="-122"/>
              </a:rPr>
              <a:t>创业</a:t>
            </a:r>
            <a:endParaRPr lang="zh-CN" sz="1200" dirty="0"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0" y="6572272"/>
            <a:ext cx="7215206" cy="28572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E:\光合平台\宋总\SWC logo 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3373176" cy="1285859"/>
          </a:xfrm>
          <a:prstGeom prst="rect">
            <a:avLst/>
          </a:prstGeom>
          <a:noFill/>
        </p:spPr>
      </p:pic>
      <p:sp>
        <p:nvSpPr>
          <p:cNvPr id="10" name="矩形 9"/>
          <p:cNvSpPr/>
          <p:nvPr/>
        </p:nvSpPr>
        <p:spPr>
          <a:xfrm>
            <a:off x="3500462" y="785794"/>
            <a:ext cx="564357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1000100" y="1214422"/>
            <a:ext cx="7000924" cy="1746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300"/>
              </a:lnSpc>
            </a:pPr>
            <a:r>
              <a:rPr lang="zh-CN" altLang="en-US" sz="2200" b="1" dirty="0" smtClean="0">
                <a:latin typeface="Calibri" pitchFamily="34" charset="0"/>
                <a:cs typeface="Times New Roman" pitchFamily="18" charset="0"/>
              </a:rPr>
              <a:t>模式：</a:t>
            </a:r>
            <a:r>
              <a:rPr lang="zh-CN" altLang="en-US" sz="2200" dirty="0" smtClean="0">
                <a:latin typeface="Calibri" pitchFamily="34" charset="0"/>
                <a:cs typeface="Times New Roman" pitchFamily="18" charset="0"/>
              </a:rPr>
              <a:t>大赛</a:t>
            </a:r>
            <a:r>
              <a:rPr lang="zh-CN" altLang="en-US" sz="2200" dirty="0">
                <a:latin typeface="Calibri" pitchFamily="34" charset="0"/>
                <a:cs typeface="Times New Roman" pitchFamily="18" charset="0"/>
              </a:rPr>
              <a:t>模式为“地区预选赛</a:t>
            </a:r>
            <a:r>
              <a:rPr lang="en-US" altLang="zh-CN" sz="2200" dirty="0">
                <a:latin typeface="Calibri" pitchFamily="34" charset="0"/>
                <a:cs typeface="Times New Roman" pitchFamily="18" charset="0"/>
              </a:rPr>
              <a:t>+</a:t>
            </a:r>
            <a:r>
              <a:rPr lang="zh-CN" altLang="en-US" sz="2200" dirty="0">
                <a:latin typeface="Calibri" pitchFamily="34" charset="0"/>
                <a:cs typeface="Times New Roman" pitchFamily="18" charset="0"/>
              </a:rPr>
              <a:t>总决赛</a:t>
            </a:r>
            <a:r>
              <a:rPr lang="en-US" altLang="zh-CN" sz="2200" dirty="0">
                <a:latin typeface="Calibri" pitchFamily="34" charset="0"/>
                <a:cs typeface="Times New Roman" pitchFamily="18" charset="0"/>
              </a:rPr>
              <a:t>+</a:t>
            </a:r>
            <a:r>
              <a:rPr lang="zh-CN" altLang="en-US" sz="2200" dirty="0">
                <a:latin typeface="Calibri" pitchFamily="34" charset="0"/>
                <a:cs typeface="Times New Roman" pitchFamily="18" charset="0"/>
              </a:rPr>
              <a:t>创业世界杯全球总决赛”，由所在国极具影响力的成长导师、投资导师、</a:t>
            </a:r>
            <a:r>
              <a:rPr lang="en-US" altLang="zh-CN" sz="2200" dirty="0">
                <a:latin typeface="Calibri" pitchFamily="34" charset="0"/>
                <a:cs typeface="Times New Roman" pitchFamily="18" charset="0"/>
              </a:rPr>
              <a:t>500</a:t>
            </a:r>
            <a:r>
              <a:rPr lang="zh-CN" altLang="en-US" sz="2200" dirty="0">
                <a:latin typeface="Calibri" pitchFamily="34" charset="0"/>
                <a:cs typeface="Times New Roman" pitchFamily="18" charset="0"/>
              </a:rPr>
              <a:t>强企业创始人担任评委，评选出最具成长潜力和投资价值的创业创新企业。</a:t>
            </a:r>
            <a:endParaRPr lang="zh-CN" altLang="en-US" sz="2200" dirty="0"/>
          </a:p>
        </p:txBody>
      </p:sp>
      <p:sp>
        <p:nvSpPr>
          <p:cNvPr id="17" name="椭圆 16"/>
          <p:cNvSpPr/>
          <p:nvPr/>
        </p:nvSpPr>
        <p:spPr>
          <a:xfrm>
            <a:off x="2500327" y="3286124"/>
            <a:ext cx="714380" cy="714376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3571897" y="3357562"/>
            <a:ext cx="714380" cy="714376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1928823" y="4071942"/>
            <a:ext cx="1905013" cy="107157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dirty="0" smtClean="0"/>
              <a:t>互联网行业</a:t>
            </a:r>
            <a:endParaRPr lang="zh-CN" altLang="en-US" dirty="0"/>
          </a:p>
        </p:txBody>
      </p:sp>
      <p:sp>
        <p:nvSpPr>
          <p:cNvPr id="20" name="椭圆 19"/>
          <p:cNvSpPr/>
          <p:nvPr/>
        </p:nvSpPr>
        <p:spPr>
          <a:xfrm>
            <a:off x="1500195" y="3429000"/>
            <a:ext cx="642937" cy="642937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5143504" y="3929066"/>
            <a:ext cx="2714644" cy="128588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右箭头 21"/>
          <p:cNvSpPr/>
          <p:nvPr/>
        </p:nvSpPr>
        <p:spPr>
          <a:xfrm>
            <a:off x="3714754" y="4071941"/>
            <a:ext cx="1500217" cy="1000133"/>
          </a:xfrm>
          <a:prstGeom prst="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总决赛</a:t>
            </a:r>
            <a:endParaRPr lang="zh-CN" altLang="en-US" sz="1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1500195" y="5143512"/>
            <a:ext cx="642937" cy="642937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3571897" y="5143512"/>
            <a:ext cx="642937" cy="642937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2500327" y="5286388"/>
            <a:ext cx="642938" cy="642938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928691" y="4273964"/>
            <a:ext cx="642938" cy="642938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endParaRPr lang="zh-CN" altLang="en-US" sz="1000" dirty="0"/>
          </a:p>
        </p:txBody>
      </p:sp>
      <p:sp>
        <p:nvSpPr>
          <p:cNvPr id="27" name="TextBox 26"/>
          <p:cNvSpPr txBox="1"/>
          <p:nvPr/>
        </p:nvSpPr>
        <p:spPr>
          <a:xfrm>
            <a:off x="1571633" y="3643314"/>
            <a:ext cx="1000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/>
              <a:t>预选赛</a:t>
            </a:r>
            <a:endParaRPr lang="zh-CN" altLang="en-US" sz="1000" dirty="0"/>
          </a:p>
        </p:txBody>
      </p:sp>
      <p:sp>
        <p:nvSpPr>
          <p:cNvPr id="28" name="TextBox 27"/>
          <p:cNvSpPr txBox="1"/>
          <p:nvPr/>
        </p:nvSpPr>
        <p:spPr>
          <a:xfrm>
            <a:off x="2571765" y="3500438"/>
            <a:ext cx="1000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/>
              <a:t>预选赛</a:t>
            </a:r>
            <a:endParaRPr lang="zh-CN" altLang="en-US" sz="1000" dirty="0"/>
          </a:p>
        </p:txBody>
      </p:sp>
      <p:sp>
        <p:nvSpPr>
          <p:cNvPr id="29" name="TextBox 28"/>
          <p:cNvSpPr txBox="1"/>
          <p:nvPr/>
        </p:nvSpPr>
        <p:spPr>
          <a:xfrm>
            <a:off x="3643335" y="3571876"/>
            <a:ext cx="9286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/>
              <a:t>预选赛</a:t>
            </a:r>
            <a:endParaRPr lang="zh-CN" altLang="en-US" sz="1000" dirty="0"/>
          </a:p>
        </p:txBody>
      </p:sp>
      <p:sp>
        <p:nvSpPr>
          <p:cNvPr id="30" name="TextBox 29"/>
          <p:cNvSpPr txBox="1"/>
          <p:nvPr/>
        </p:nvSpPr>
        <p:spPr>
          <a:xfrm>
            <a:off x="1000129" y="4500570"/>
            <a:ext cx="5715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/>
              <a:t>预选赛</a:t>
            </a:r>
            <a:endParaRPr lang="zh-CN" altLang="en-US" sz="1000" dirty="0"/>
          </a:p>
        </p:txBody>
      </p:sp>
      <p:sp>
        <p:nvSpPr>
          <p:cNvPr id="31" name="TextBox 30"/>
          <p:cNvSpPr txBox="1"/>
          <p:nvPr/>
        </p:nvSpPr>
        <p:spPr>
          <a:xfrm>
            <a:off x="1571633" y="5357826"/>
            <a:ext cx="5715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/>
              <a:t>预选赛</a:t>
            </a:r>
            <a:endParaRPr lang="zh-CN" altLang="en-US" sz="1000" dirty="0"/>
          </a:p>
        </p:txBody>
      </p:sp>
      <p:sp>
        <p:nvSpPr>
          <p:cNvPr id="32" name="TextBox 31"/>
          <p:cNvSpPr txBox="1"/>
          <p:nvPr/>
        </p:nvSpPr>
        <p:spPr>
          <a:xfrm>
            <a:off x="2571765" y="5500702"/>
            <a:ext cx="5715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/>
              <a:t>预选赛</a:t>
            </a:r>
            <a:endParaRPr lang="zh-CN" altLang="en-US" sz="1000" dirty="0"/>
          </a:p>
        </p:txBody>
      </p:sp>
      <p:sp>
        <p:nvSpPr>
          <p:cNvPr id="33" name="TextBox 32"/>
          <p:cNvSpPr txBox="1"/>
          <p:nvPr/>
        </p:nvSpPr>
        <p:spPr>
          <a:xfrm>
            <a:off x="3643335" y="5357826"/>
            <a:ext cx="6429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/>
              <a:t>预选赛</a:t>
            </a:r>
            <a:endParaRPr lang="zh-CN" altLang="en-US" sz="1000" dirty="0"/>
          </a:p>
        </p:txBody>
      </p:sp>
      <p:sp>
        <p:nvSpPr>
          <p:cNvPr id="34" name="TextBox 33"/>
          <p:cNvSpPr txBox="1"/>
          <p:nvPr/>
        </p:nvSpPr>
        <p:spPr>
          <a:xfrm>
            <a:off x="5500694" y="4357694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</a:rPr>
              <a:t>世界杯全球总决赛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7215206" y="6572272"/>
            <a:ext cx="1928794" cy="28572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Text Box 3"/>
          <p:cNvSpPr txBox="1">
            <a:spLocks noChangeArrowheads="1"/>
          </p:cNvSpPr>
          <p:nvPr/>
        </p:nvSpPr>
        <p:spPr bwMode="auto">
          <a:xfrm>
            <a:off x="7358082" y="6500834"/>
            <a:ext cx="178591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dirty="0" smtClean="0">
                <a:latin typeface="华文中宋" pitchFamily="2" charset="-122"/>
                <a:ea typeface="华文中宋" pitchFamily="2" charset="-122"/>
              </a:rPr>
              <a:t>光合</a:t>
            </a:r>
            <a:r>
              <a:rPr lang="zh-CN" altLang="en-US" sz="2000" dirty="0" smtClean="0">
                <a:latin typeface="华文中宋" pitchFamily="2" charset="-122"/>
                <a:ea typeface="华文中宋" pitchFamily="2" charset="-122"/>
              </a:rPr>
              <a:t>创业</a:t>
            </a:r>
            <a:endParaRPr lang="zh-CN" sz="1200" dirty="0"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0" y="6572272"/>
            <a:ext cx="7215206" cy="28572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E:\光合平台\宋总\SWC logo 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3373176" cy="1285859"/>
          </a:xfrm>
          <a:prstGeom prst="rect">
            <a:avLst/>
          </a:prstGeom>
          <a:noFill/>
        </p:spPr>
      </p:pic>
      <p:sp>
        <p:nvSpPr>
          <p:cNvPr id="10" name="矩形 9"/>
          <p:cNvSpPr/>
          <p:nvPr/>
        </p:nvSpPr>
        <p:spPr>
          <a:xfrm>
            <a:off x="3500462" y="785794"/>
            <a:ext cx="564357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642910" y="1357298"/>
            <a:ext cx="7858180" cy="453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 smtClean="0">
                <a:latin typeface="方正大标宋简体" pitchFamily="2" charset="-122"/>
                <a:ea typeface="方正大标宋简体" pitchFamily="2" charset="-122"/>
              </a:rPr>
              <a:t>大会名称：第七届中国软件服务外包大会</a:t>
            </a:r>
          </a:p>
          <a:p>
            <a:pPr>
              <a:lnSpc>
                <a:spcPct val="130000"/>
              </a:lnSpc>
            </a:pPr>
            <a:r>
              <a:rPr lang="zh-CN" altLang="en-US" dirty="0" smtClean="0">
                <a:latin typeface="方正大标宋简体" pitchFamily="2" charset="-122"/>
                <a:ea typeface="方正大标宋简体" pitchFamily="2" charset="-122"/>
              </a:rPr>
              <a:t>时间：</a:t>
            </a:r>
            <a:r>
              <a:rPr lang="en-US" altLang="zh-CN" dirty="0" smtClean="0">
                <a:latin typeface="方正大标宋简体" pitchFamily="2" charset="-122"/>
                <a:ea typeface="方正大标宋简体" pitchFamily="2" charset="-122"/>
              </a:rPr>
              <a:t> </a:t>
            </a:r>
            <a:r>
              <a:rPr lang="en-US" altLang="zh-CN" dirty="0" smtClean="0">
                <a:latin typeface="方正大标宋简体" pitchFamily="2" charset="-122"/>
                <a:ea typeface="方正大标宋简体" pitchFamily="2" charset="-122"/>
              </a:rPr>
              <a:t>2012.10.31-11. 2</a:t>
            </a:r>
            <a:r>
              <a:rPr lang="zh-CN" altLang="en-US" dirty="0" smtClean="0">
                <a:latin typeface="方正大标宋简体" pitchFamily="2" charset="-122"/>
                <a:ea typeface="方正大标宋简体" pitchFamily="2" charset="-122"/>
              </a:rPr>
              <a:t>日</a:t>
            </a:r>
          </a:p>
          <a:p>
            <a:pPr>
              <a:lnSpc>
                <a:spcPct val="130000"/>
              </a:lnSpc>
            </a:pPr>
            <a:r>
              <a:rPr lang="zh-CN" altLang="en-US" dirty="0" smtClean="0">
                <a:latin typeface="方正大标宋简体" pitchFamily="2" charset="-122"/>
                <a:ea typeface="方正大标宋简体" pitchFamily="2" charset="-122"/>
              </a:rPr>
              <a:t>地点：西安香格里拉大酒店</a:t>
            </a:r>
          </a:p>
          <a:p>
            <a:pPr>
              <a:lnSpc>
                <a:spcPct val="130000"/>
              </a:lnSpc>
            </a:pPr>
            <a:r>
              <a:rPr lang="zh-CN" altLang="en-US" dirty="0" smtClean="0">
                <a:latin typeface="方正大标宋简体" pitchFamily="2" charset="-122"/>
                <a:ea typeface="方正大标宋简体" pitchFamily="2" charset="-122"/>
              </a:rPr>
              <a:t>主题</a:t>
            </a:r>
            <a:r>
              <a:rPr lang="zh-CN" altLang="en-US" dirty="0" smtClean="0">
                <a:latin typeface="方正大标宋简体" pitchFamily="2" charset="-122"/>
                <a:ea typeface="方正大标宋简体" pitchFamily="2" charset="-122"/>
              </a:rPr>
              <a:t>：经济变局</a:t>
            </a:r>
            <a:r>
              <a:rPr lang="zh-CN" altLang="en-US" dirty="0" smtClean="0">
                <a:latin typeface="方正大标宋简体" pitchFamily="2" charset="-122"/>
                <a:ea typeface="方正大标宋简体" pitchFamily="2" charset="-122"/>
              </a:rPr>
              <a:t>下的软件及外包行业</a:t>
            </a:r>
            <a:endParaRPr kumimoji="1" lang="zh-CN" altLang="en-US" b="1" dirty="0" smtClean="0"/>
          </a:p>
          <a:p>
            <a:pPr>
              <a:lnSpc>
                <a:spcPct val="130000"/>
              </a:lnSpc>
            </a:pPr>
            <a:r>
              <a:rPr lang="zh-CN" altLang="en-US" dirty="0" smtClean="0">
                <a:latin typeface="方正大标宋简体" pitchFamily="2" charset="-122"/>
                <a:ea typeface="方正大标宋简体" pitchFamily="2" charset="-122"/>
              </a:rPr>
              <a:t>主办单位：国家商务部（拟</a:t>
            </a:r>
            <a:r>
              <a:rPr lang="zh-CN" altLang="en-US" dirty="0" smtClean="0">
                <a:latin typeface="方正大标宋简体" pitchFamily="2" charset="-122"/>
                <a:ea typeface="方正大标宋简体" pitchFamily="2" charset="-122"/>
              </a:rPr>
              <a:t>）国家科技部（拟） </a:t>
            </a:r>
            <a:r>
              <a:rPr lang="en-US" altLang="zh-CN" dirty="0" smtClean="0">
                <a:latin typeface="方正大标宋简体" pitchFamily="2" charset="-122"/>
                <a:ea typeface="方正大标宋简体" pitchFamily="2" charset="-122"/>
              </a:rPr>
              <a:t> </a:t>
            </a:r>
            <a:r>
              <a:rPr lang="zh-CN" altLang="en-US" dirty="0" smtClean="0">
                <a:latin typeface="方正大标宋简体" pitchFamily="2" charset="-122"/>
                <a:ea typeface="方正大标宋简体" pitchFamily="2" charset="-122"/>
              </a:rPr>
              <a:t>陕西省人民政府 </a:t>
            </a:r>
          </a:p>
          <a:p>
            <a:pPr>
              <a:lnSpc>
                <a:spcPct val="130000"/>
              </a:lnSpc>
            </a:pPr>
            <a:r>
              <a:rPr lang="zh-CN" altLang="en-US" dirty="0" smtClean="0">
                <a:latin typeface="方正大标宋简体" pitchFamily="2" charset="-122"/>
                <a:ea typeface="方正大标宋简体" pitchFamily="2" charset="-122"/>
              </a:rPr>
              <a:t>支持单位</a:t>
            </a:r>
            <a:r>
              <a:rPr lang="zh-CN" altLang="en-US" dirty="0" smtClean="0">
                <a:latin typeface="方正大标宋简体" pitchFamily="2" charset="-122"/>
                <a:ea typeface="方正大标宋简体" pitchFamily="2" charset="-122"/>
              </a:rPr>
              <a:t>：国家</a:t>
            </a:r>
            <a:r>
              <a:rPr lang="zh-CN" altLang="en-US" dirty="0" smtClean="0">
                <a:latin typeface="方正大标宋简体" pitchFamily="2" charset="-122"/>
                <a:ea typeface="方正大标宋简体" pitchFamily="2" charset="-122"/>
              </a:rPr>
              <a:t>工信部（拟）</a:t>
            </a:r>
          </a:p>
          <a:p>
            <a:pPr>
              <a:lnSpc>
                <a:spcPct val="130000"/>
              </a:lnSpc>
            </a:pPr>
            <a:r>
              <a:rPr lang="zh-CN" altLang="en-US" dirty="0" smtClean="0">
                <a:latin typeface="方正大标宋简体" pitchFamily="2" charset="-122"/>
                <a:ea typeface="方正大标宋简体" pitchFamily="2" charset="-122"/>
              </a:rPr>
              <a:t>承办单位：陕西省商务厅</a:t>
            </a:r>
            <a:r>
              <a:rPr lang="zh-CN" altLang="en-US" dirty="0" smtClean="0">
                <a:latin typeface="方正大标宋简体" pitchFamily="2" charset="-122"/>
                <a:ea typeface="方正大标宋简体" pitchFamily="2" charset="-122"/>
              </a:rPr>
              <a:t>、 </a:t>
            </a:r>
            <a:r>
              <a:rPr lang="zh-CN" altLang="en-US" dirty="0" smtClean="0">
                <a:latin typeface="方正大标宋简体" pitchFamily="2" charset="-122"/>
                <a:ea typeface="方正大标宋简体" pitchFamily="2" charset="-122"/>
              </a:rPr>
              <a:t>西安市人民政府 </a:t>
            </a:r>
            <a:r>
              <a:rPr lang="zh-CN" altLang="en-US" dirty="0" smtClean="0">
                <a:latin typeface="方正大标宋简体" pitchFamily="2" charset="-122"/>
                <a:ea typeface="方正大标宋简体" pitchFamily="2" charset="-122"/>
              </a:rPr>
              <a:t>、中国服务外包研究中心</a:t>
            </a:r>
            <a:endParaRPr lang="en-US" altLang="zh-CN" dirty="0" smtClean="0">
              <a:latin typeface="方正大标宋简体" pitchFamily="2" charset="-122"/>
              <a:ea typeface="方正大标宋简体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dirty="0" smtClean="0">
                <a:latin typeface="方正大标宋简体" pitchFamily="2" charset="-122"/>
                <a:ea typeface="方正大标宋简体" pitchFamily="2" charset="-122"/>
              </a:rPr>
              <a:t>执行</a:t>
            </a:r>
            <a:r>
              <a:rPr lang="zh-CN" altLang="en-US" dirty="0" smtClean="0">
                <a:latin typeface="方正大标宋简体" pitchFamily="2" charset="-122"/>
                <a:ea typeface="方正大标宋简体" pitchFamily="2" charset="-122"/>
              </a:rPr>
              <a:t>单位：</a:t>
            </a:r>
            <a:r>
              <a:rPr lang="zh-CN" altLang="en-US" dirty="0" smtClean="0">
                <a:latin typeface="方正大标宋简体" pitchFamily="2" charset="-122"/>
                <a:ea typeface="方正大标宋简体" pitchFamily="2" charset="-122"/>
              </a:rPr>
              <a:t>西安高新区管委会</a:t>
            </a:r>
            <a:endParaRPr lang="zh-CN" altLang="en-US" dirty="0" smtClean="0">
              <a:latin typeface="方正大标宋简体" pitchFamily="2" charset="-122"/>
              <a:ea typeface="方正大标宋简体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dirty="0" smtClean="0">
                <a:latin typeface="方正大标宋简体" pitchFamily="2" charset="-122"/>
                <a:ea typeface="方正大标宋简体" pitchFamily="2" charset="-122"/>
              </a:rPr>
              <a:t>协办单位</a:t>
            </a:r>
            <a:r>
              <a:rPr lang="zh-CN" altLang="en-US" dirty="0" smtClean="0">
                <a:latin typeface="方正大标宋简体" pitchFamily="2" charset="-122"/>
                <a:ea typeface="方正大标宋简体" pitchFamily="2" charset="-122"/>
              </a:rPr>
              <a:t>：陕西省科技厅、工业和信息化厅、美国</a:t>
            </a:r>
            <a:r>
              <a:rPr lang="en-US" altLang="zh-CN" dirty="0" smtClean="0">
                <a:latin typeface="方正大标宋简体" pitchFamily="2" charset="-122"/>
                <a:ea typeface="方正大标宋简体" pitchFamily="2" charset="-122"/>
              </a:rPr>
              <a:t>ISG</a:t>
            </a:r>
            <a:r>
              <a:rPr lang="zh-CN" altLang="en-US" dirty="0" smtClean="0">
                <a:latin typeface="方正大标宋简体" pitchFamily="2" charset="-122"/>
                <a:ea typeface="方正大标宋简体" pitchFamily="2" charset="-122"/>
              </a:rPr>
              <a:t>、</a:t>
            </a:r>
            <a:r>
              <a:rPr lang="zh-CN" altLang="en-US" dirty="0" smtClean="0">
                <a:latin typeface="方正大标宋简体" pitchFamily="2" charset="-122"/>
                <a:ea typeface="方正大标宋简体" pitchFamily="2" charset="-122"/>
              </a:rPr>
              <a:t>中国电子学会</a:t>
            </a:r>
            <a:r>
              <a:rPr lang="zh-CN" altLang="en-US" dirty="0" smtClean="0">
                <a:latin typeface="方正大标宋简体" pitchFamily="2" charset="-122"/>
                <a:ea typeface="方正大标宋简体" pitchFamily="2" charset="-122"/>
              </a:rPr>
              <a:t>、光合创业、工信部软件与集成电路促进中心</a:t>
            </a:r>
            <a:endParaRPr lang="en-US" altLang="zh-CN" dirty="0" smtClean="0">
              <a:latin typeface="方正大标宋简体" pitchFamily="2" charset="-122"/>
              <a:ea typeface="方正大标宋简体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dirty="0" smtClean="0">
                <a:ea typeface="方正大标宋简体" pitchFamily="2" charset="-122"/>
              </a:rPr>
              <a:t>合作单位：长城会、</a:t>
            </a:r>
            <a:r>
              <a:rPr lang="en-GB" dirty="0" smtClean="0"/>
              <a:t>Globalization </a:t>
            </a:r>
            <a:r>
              <a:rPr lang="en-GB" dirty="0" smtClean="0"/>
              <a:t>Today</a:t>
            </a:r>
            <a:r>
              <a:rPr lang="zh-CN" altLang="en-US" dirty="0" smtClean="0"/>
              <a:t>、美通社、新浪微博、</a:t>
            </a:r>
            <a:r>
              <a:rPr lang="en-US" altLang="zh-CN" dirty="0" smtClean="0"/>
              <a:t>《IT</a:t>
            </a:r>
            <a:r>
              <a:rPr lang="zh-CN" altLang="en-US" dirty="0" smtClean="0"/>
              <a:t>经理世界</a:t>
            </a:r>
            <a:r>
              <a:rPr lang="en-US" altLang="zh-CN" dirty="0" smtClean="0"/>
              <a:t>》</a:t>
            </a:r>
            <a:r>
              <a:rPr lang="zh-CN" altLang="en-US" dirty="0" smtClean="0"/>
              <a:t>杂志、中国外包网</a:t>
            </a:r>
            <a:endParaRPr lang="zh-CN" altLang="en-US" dirty="0"/>
          </a:p>
        </p:txBody>
      </p:sp>
      <p:sp>
        <p:nvSpPr>
          <p:cNvPr id="35" name="矩形 34"/>
          <p:cNvSpPr/>
          <p:nvPr/>
        </p:nvSpPr>
        <p:spPr>
          <a:xfrm>
            <a:off x="7215206" y="6572272"/>
            <a:ext cx="1928794" cy="28572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Text Box 3"/>
          <p:cNvSpPr txBox="1">
            <a:spLocks noChangeArrowheads="1"/>
          </p:cNvSpPr>
          <p:nvPr/>
        </p:nvSpPr>
        <p:spPr bwMode="auto">
          <a:xfrm>
            <a:off x="7358082" y="6457890"/>
            <a:ext cx="150019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dirty="0" smtClean="0">
                <a:latin typeface="华文中宋" pitchFamily="2" charset="-122"/>
                <a:ea typeface="华文中宋" pitchFamily="2" charset="-122"/>
              </a:rPr>
              <a:t>光合</a:t>
            </a:r>
            <a:r>
              <a:rPr lang="zh-CN" altLang="en-US" sz="2000" dirty="0" smtClean="0">
                <a:latin typeface="华文中宋" pitchFamily="2" charset="-122"/>
                <a:ea typeface="华文中宋" pitchFamily="2" charset="-122"/>
              </a:rPr>
              <a:t>创业</a:t>
            </a:r>
            <a:endParaRPr lang="zh-CN" sz="1200" dirty="0"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0" y="6572272"/>
            <a:ext cx="7215206" cy="28572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E:\光合平台\宋总\SWC logo 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3373176" cy="1285859"/>
          </a:xfrm>
          <a:prstGeom prst="rect">
            <a:avLst/>
          </a:prstGeom>
          <a:noFill/>
        </p:spPr>
      </p:pic>
      <p:sp>
        <p:nvSpPr>
          <p:cNvPr id="10" name="矩形 9"/>
          <p:cNvSpPr/>
          <p:nvPr/>
        </p:nvSpPr>
        <p:spPr>
          <a:xfrm>
            <a:off x="3500462" y="785794"/>
            <a:ext cx="564357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928662" y="1500174"/>
            <a:ext cx="7215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zh-CN" altLang="en-US" sz="2400" b="1" dirty="0" smtClean="0"/>
              <a:t>组织架构</a:t>
            </a:r>
            <a:endParaRPr lang="en-US" altLang="zh-CN" sz="2400" b="1" dirty="0" smtClean="0"/>
          </a:p>
        </p:txBody>
      </p:sp>
      <p:pic>
        <p:nvPicPr>
          <p:cNvPr id="25601" name="Picture 1" descr="E:\光合平台\宋总\SWC logo 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4071942"/>
            <a:ext cx="2143140" cy="816967"/>
          </a:xfrm>
          <a:prstGeom prst="rect">
            <a:avLst/>
          </a:prstGeom>
          <a:noFill/>
        </p:spPr>
      </p:pic>
      <p:sp>
        <p:nvSpPr>
          <p:cNvPr id="8" name="矩形 7"/>
          <p:cNvSpPr/>
          <p:nvPr/>
        </p:nvSpPr>
        <p:spPr>
          <a:xfrm>
            <a:off x="928662" y="2428868"/>
            <a:ext cx="14029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rgbClr val="000000"/>
                </a:solidFill>
              </a:rPr>
              <a:t> 联合</a:t>
            </a:r>
            <a:r>
              <a:rPr lang="zh-CN" altLang="en-US" dirty="0">
                <a:solidFill>
                  <a:srgbClr val="000000"/>
                </a:solidFill>
              </a:rPr>
              <a:t>主办：</a:t>
            </a:r>
            <a:endParaRPr lang="zh-CN" altLang="en-US" dirty="0"/>
          </a:p>
        </p:txBody>
      </p:sp>
      <p:pic>
        <p:nvPicPr>
          <p:cNvPr id="25603" name="Picture 3" descr="C:\Documents and Settings\Administrator\Application Data\Tencent\Users\67939084\QQ\WinTemp\RichOle\$AXC70OMP9TQ31Q)NF1D4A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2357430"/>
            <a:ext cx="1714512" cy="458614"/>
          </a:xfrm>
          <a:prstGeom prst="rect">
            <a:avLst/>
          </a:prstGeom>
          <a:noFill/>
        </p:spPr>
      </p:pic>
      <p:sp>
        <p:nvSpPr>
          <p:cNvPr id="12" name="矩形 11"/>
          <p:cNvSpPr/>
          <p:nvPr/>
        </p:nvSpPr>
        <p:spPr>
          <a:xfrm>
            <a:off x="928662" y="3357562"/>
            <a:ext cx="14029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rgbClr val="000000"/>
                </a:solidFill>
              </a:rPr>
              <a:t> 协办</a:t>
            </a:r>
            <a:r>
              <a:rPr lang="zh-CN" altLang="en-US" dirty="0">
                <a:solidFill>
                  <a:srgbClr val="000000"/>
                </a:solidFill>
              </a:rPr>
              <a:t>单位：</a:t>
            </a:r>
            <a:endParaRPr lang="zh-CN" altLang="en-US" dirty="0"/>
          </a:p>
        </p:txBody>
      </p:sp>
      <p:pic>
        <p:nvPicPr>
          <p:cNvPr id="13" name="Picture 2" descr="Home"/>
          <p:cNvPicPr/>
          <p:nvPr/>
        </p:nvPicPr>
        <p:blipFill>
          <a:blip r:embed="rId4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357422" y="3286124"/>
            <a:ext cx="1143007" cy="45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xmlns:pic="http://schemas.openxmlformats.org/drawingml/2006/picture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xmlns:pic="http://schemas.openxmlformats.org/drawingml/2006/picture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/>
          <p:nvPr/>
        </p:nvPicPr>
        <p:blipFill>
          <a:blip r:embed="rId5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000496" y="3214686"/>
            <a:ext cx="1143008" cy="477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xmlns:pic="http://schemas.openxmlformats.org/drawingml/2006/picture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xmlns:pic="http://schemas.openxmlformats.org/drawingml/2006/picture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"/>
          <p:cNvPicPr/>
          <p:nvPr/>
        </p:nvPicPr>
        <p:blipFill>
          <a:blip r:embed="rId6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500694" y="3214686"/>
            <a:ext cx="1511300" cy="44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xmlns:pic="http://schemas.openxmlformats.org/drawingml/2006/picture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xmlns:pic="http://schemas.openxmlformats.org/drawingml/2006/picture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矩形 15"/>
          <p:cNvSpPr/>
          <p:nvPr/>
        </p:nvSpPr>
        <p:spPr>
          <a:xfrm>
            <a:off x="928662" y="4286256"/>
            <a:ext cx="12144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rgbClr val="000000"/>
                </a:solidFill>
              </a:rPr>
              <a:t> 承办</a:t>
            </a:r>
            <a:r>
              <a:rPr lang="zh-CN" altLang="en-US" dirty="0">
                <a:solidFill>
                  <a:srgbClr val="000000"/>
                </a:solidFill>
              </a:rPr>
              <a:t>单位</a:t>
            </a:r>
            <a:r>
              <a:rPr lang="zh-CN" altLang="en-US" dirty="0" smtClean="0">
                <a:solidFill>
                  <a:srgbClr val="000000"/>
                </a:solidFill>
              </a:rPr>
              <a:t>：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7215206" y="6572272"/>
            <a:ext cx="1928794" cy="28572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 Box 3"/>
          <p:cNvSpPr txBox="1">
            <a:spLocks noChangeArrowheads="1"/>
          </p:cNvSpPr>
          <p:nvPr/>
        </p:nvSpPr>
        <p:spPr bwMode="auto">
          <a:xfrm>
            <a:off x="7358082" y="6500834"/>
            <a:ext cx="178591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dirty="0" smtClean="0">
                <a:latin typeface="华文中宋" pitchFamily="2" charset="-122"/>
                <a:ea typeface="华文中宋" pitchFamily="2" charset="-122"/>
              </a:rPr>
              <a:t>光合</a:t>
            </a:r>
            <a:r>
              <a:rPr lang="zh-CN" altLang="en-US" sz="2000" dirty="0" smtClean="0">
                <a:latin typeface="华文中宋" pitchFamily="2" charset="-122"/>
                <a:ea typeface="华文中宋" pitchFamily="2" charset="-122"/>
              </a:rPr>
              <a:t>创业</a:t>
            </a:r>
            <a:endParaRPr lang="zh-CN" sz="1200" dirty="0"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0" y="6572272"/>
            <a:ext cx="7215206" cy="28572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7649" name="Picture 1" descr="C:\Documents and Settings\Administrator\Application Data\Tencent\Users\67939084\QQ\WinTemp\RichOle\%)G(78NH9__D4A(2M~B`2`0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357686" y="2357430"/>
            <a:ext cx="1643074" cy="508056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1000100" y="4929198"/>
            <a:ext cx="4357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时间：</a:t>
            </a:r>
            <a:r>
              <a:rPr lang="en-US" altLang="zh-CN" dirty="0" smtClean="0"/>
              <a:t>2012.11.1-2       </a:t>
            </a:r>
            <a:r>
              <a:rPr lang="zh-CN" altLang="en-US" dirty="0" smtClean="0"/>
              <a:t>地点：西安</a:t>
            </a:r>
            <a:endParaRPr lang="zh-CN" altLang="en-US" dirty="0"/>
          </a:p>
        </p:txBody>
      </p:sp>
      <p:pic>
        <p:nvPicPr>
          <p:cNvPr id="1026" name="Picture 2" descr="E:\光合平台\宋总\LOGO\媒体LOGO\xarjy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572000" y="4143380"/>
            <a:ext cx="1905000" cy="619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E:\光合平台\宋总\SWC logo 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3373176" cy="1285859"/>
          </a:xfrm>
          <a:prstGeom prst="rect">
            <a:avLst/>
          </a:prstGeom>
          <a:noFill/>
        </p:spPr>
      </p:pic>
      <p:sp>
        <p:nvSpPr>
          <p:cNvPr id="10" name="矩形 9"/>
          <p:cNvSpPr/>
          <p:nvPr/>
        </p:nvSpPr>
        <p:spPr>
          <a:xfrm>
            <a:off x="3500462" y="785794"/>
            <a:ext cx="564357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Picture 3" descr="Picture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1500174"/>
            <a:ext cx="5668963" cy="4314825"/>
          </a:xfrm>
          <a:prstGeom prst="rect">
            <a:avLst/>
          </a:prstGeom>
          <a:noFill/>
          <a:effectLst>
            <a:outerShdw dist="71842" dir="2700000" algn="ctr" rotWithShape="0">
              <a:schemeClr val="bg2"/>
            </a:outerShdw>
          </a:effectLst>
        </p:spPr>
      </p:pic>
      <p:sp>
        <p:nvSpPr>
          <p:cNvPr id="6" name="AutoShape 11"/>
          <p:cNvSpPr>
            <a:spLocks noChangeArrowheads="1"/>
          </p:cNvSpPr>
          <p:nvPr/>
        </p:nvSpPr>
        <p:spPr bwMode="auto">
          <a:xfrm>
            <a:off x="4071934" y="2285992"/>
            <a:ext cx="1233487" cy="547687"/>
          </a:xfrm>
          <a:prstGeom prst="wedgeRoundRectCallout">
            <a:avLst>
              <a:gd name="adj1" fmla="val 74285"/>
              <a:gd name="adj2" fmla="val 110186"/>
              <a:gd name="adj3" fmla="val 16667"/>
            </a:avLst>
          </a:prstGeom>
          <a:solidFill>
            <a:srgbClr val="DDDDDD"/>
          </a:solidFill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18000" rIns="18000" anchor="ctr"/>
          <a:lstStyle/>
          <a:p>
            <a:pPr algn="ctr">
              <a:defRPr/>
            </a:pPr>
            <a:r>
              <a:rPr kumimoji="1" lang="zh-CN" altLang="en-US" sz="1800" b="1" i="0" dirty="0" smtClean="0">
                <a:solidFill>
                  <a:srgbClr val="CC6600"/>
                </a:solidFill>
                <a:latin typeface="Arial" charset="0"/>
                <a:ea typeface="宋体" pitchFamily="2" charset="-122"/>
              </a:rPr>
              <a:t>北京、天津</a:t>
            </a:r>
            <a:endParaRPr kumimoji="1" lang="zh-CN" altLang="en-US" sz="1800" b="1" i="0" dirty="0">
              <a:solidFill>
                <a:srgbClr val="CC6600"/>
              </a:solidFill>
              <a:latin typeface="Arial" charset="0"/>
              <a:ea typeface="宋体" pitchFamily="2" charset="-122"/>
            </a:endParaRPr>
          </a:p>
          <a:p>
            <a:pPr algn="ctr">
              <a:defRPr/>
            </a:pPr>
            <a:r>
              <a:rPr kumimoji="1" lang="zh-CN" altLang="en-US" sz="1800" b="1" i="0" dirty="0" smtClean="0">
                <a:solidFill>
                  <a:srgbClr val="CC6600"/>
                </a:solidFill>
                <a:latin typeface="Arial" charset="0"/>
                <a:ea typeface="宋体" pitchFamily="2" charset="-122"/>
              </a:rPr>
              <a:t>华北地区</a:t>
            </a:r>
            <a:endParaRPr kumimoji="1" lang="zh-CN" altLang="en-US" sz="1800" b="1" i="0" dirty="0">
              <a:solidFill>
                <a:srgbClr val="CC6600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7" name="AutoShape 13"/>
          <p:cNvSpPr>
            <a:spLocks noChangeArrowheads="1"/>
          </p:cNvSpPr>
          <p:nvPr/>
        </p:nvSpPr>
        <p:spPr bwMode="auto">
          <a:xfrm>
            <a:off x="6643702" y="3214686"/>
            <a:ext cx="1233487" cy="547688"/>
          </a:xfrm>
          <a:prstGeom prst="wedgeRoundRectCallout">
            <a:avLst>
              <a:gd name="adj1" fmla="val -66612"/>
              <a:gd name="adj2" fmla="val 105530"/>
              <a:gd name="adj3" fmla="val 16667"/>
            </a:avLst>
          </a:prstGeom>
          <a:solidFill>
            <a:srgbClr val="DDDDDD"/>
          </a:solidFill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18000" rIns="18000" anchor="ctr"/>
          <a:lstStyle/>
          <a:p>
            <a:pPr algn="ctr">
              <a:defRPr/>
            </a:pPr>
            <a:r>
              <a:rPr kumimoji="1" lang="zh-CN" altLang="en-US" sz="1800" b="1" i="0" dirty="0" smtClean="0">
                <a:solidFill>
                  <a:srgbClr val="CC6600"/>
                </a:solidFill>
                <a:latin typeface="Arial" charset="0"/>
                <a:ea typeface="宋体" pitchFamily="2" charset="-122"/>
              </a:rPr>
              <a:t>上海、杭州</a:t>
            </a:r>
            <a:endParaRPr kumimoji="1" lang="zh-CN" altLang="en-US" sz="1800" b="1" i="0" dirty="0">
              <a:solidFill>
                <a:srgbClr val="CC6600"/>
              </a:solidFill>
              <a:latin typeface="Arial" charset="0"/>
              <a:ea typeface="宋体" pitchFamily="2" charset="-122"/>
            </a:endParaRPr>
          </a:p>
          <a:p>
            <a:pPr algn="ctr">
              <a:defRPr/>
            </a:pPr>
            <a:r>
              <a:rPr kumimoji="1" lang="zh-CN" altLang="en-US" sz="1800" b="1" i="0" dirty="0" smtClean="0">
                <a:solidFill>
                  <a:srgbClr val="CC6600"/>
                </a:solidFill>
                <a:latin typeface="Arial" charset="0"/>
                <a:ea typeface="宋体" pitchFamily="2" charset="-122"/>
              </a:rPr>
              <a:t>华东地区</a:t>
            </a:r>
            <a:endParaRPr kumimoji="1" lang="zh-CN" altLang="en-US" sz="1800" b="1" i="0" dirty="0">
              <a:solidFill>
                <a:srgbClr val="CC6600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8" name="AutoShape 14"/>
          <p:cNvSpPr>
            <a:spLocks noChangeArrowheads="1"/>
          </p:cNvSpPr>
          <p:nvPr/>
        </p:nvSpPr>
        <p:spPr bwMode="auto">
          <a:xfrm>
            <a:off x="2500298" y="4786322"/>
            <a:ext cx="1233487" cy="547687"/>
          </a:xfrm>
          <a:prstGeom prst="wedgeRoundRectCallout">
            <a:avLst>
              <a:gd name="adj1" fmla="val 53265"/>
              <a:gd name="adj2" fmla="val -167476"/>
              <a:gd name="adj3" fmla="val 16667"/>
            </a:avLst>
          </a:prstGeom>
          <a:solidFill>
            <a:srgbClr val="DDDDDD"/>
          </a:solidFill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18000" rIns="18000" anchor="ctr"/>
          <a:lstStyle/>
          <a:p>
            <a:pPr algn="ctr">
              <a:defRPr/>
            </a:pPr>
            <a:r>
              <a:rPr kumimoji="1" lang="zh-CN" altLang="en-US" sz="1800" b="1" i="0" dirty="0" smtClean="0">
                <a:solidFill>
                  <a:srgbClr val="CC6600"/>
                </a:solidFill>
                <a:latin typeface="Arial" charset="0"/>
                <a:ea typeface="宋体" pitchFamily="2" charset="-122"/>
              </a:rPr>
              <a:t>成都、重庆</a:t>
            </a:r>
            <a:endParaRPr kumimoji="1" lang="zh-CN" altLang="en-US" sz="1800" b="1" i="0" dirty="0">
              <a:solidFill>
                <a:srgbClr val="CC6600"/>
              </a:solidFill>
              <a:latin typeface="Arial" charset="0"/>
              <a:ea typeface="宋体" pitchFamily="2" charset="-122"/>
            </a:endParaRPr>
          </a:p>
          <a:p>
            <a:pPr algn="ctr">
              <a:defRPr/>
            </a:pPr>
            <a:r>
              <a:rPr kumimoji="1" lang="zh-CN" altLang="en-US" sz="1800" b="1" i="0" dirty="0" smtClean="0">
                <a:solidFill>
                  <a:srgbClr val="CC6600"/>
                </a:solidFill>
                <a:latin typeface="Arial" charset="0"/>
                <a:ea typeface="宋体" pitchFamily="2" charset="-122"/>
              </a:rPr>
              <a:t>西南地区</a:t>
            </a:r>
            <a:endParaRPr kumimoji="1" lang="zh-CN" altLang="en-US" sz="1800" b="1" i="0" dirty="0">
              <a:solidFill>
                <a:srgbClr val="CC6600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9" name="AutoShape 15"/>
          <p:cNvSpPr>
            <a:spLocks noChangeArrowheads="1"/>
          </p:cNvSpPr>
          <p:nvPr/>
        </p:nvSpPr>
        <p:spPr bwMode="auto">
          <a:xfrm>
            <a:off x="3929058" y="4357694"/>
            <a:ext cx="1233487" cy="547688"/>
          </a:xfrm>
          <a:prstGeom prst="wedgeRoundRectCallout">
            <a:avLst>
              <a:gd name="adj1" fmla="val 61190"/>
              <a:gd name="adj2" fmla="val -78065"/>
              <a:gd name="adj3" fmla="val 16667"/>
            </a:avLst>
          </a:prstGeom>
          <a:solidFill>
            <a:srgbClr val="DDDDDD"/>
          </a:solidFill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18000" rIns="18000" anchor="ctr"/>
          <a:lstStyle/>
          <a:p>
            <a:pPr algn="ctr">
              <a:defRPr/>
            </a:pPr>
            <a:r>
              <a:rPr kumimoji="1" lang="zh-CN" altLang="en-US" sz="1800" b="1" i="0" dirty="0">
                <a:solidFill>
                  <a:srgbClr val="CC6600"/>
                </a:solidFill>
                <a:latin typeface="Arial" charset="0"/>
                <a:ea typeface="宋体" pitchFamily="2" charset="-122"/>
              </a:rPr>
              <a:t>武汉</a:t>
            </a:r>
          </a:p>
          <a:p>
            <a:pPr algn="ctr">
              <a:defRPr/>
            </a:pPr>
            <a:r>
              <a:rPr kumimoji="1" lang="zh-CN" altLang="en-US" sz="1800" b="1" i="0" dirty="0" smtClean="0">
                <a:solidFill>
                  <a:srgbClr val="CC6600"/>
                </a:solidFill>
                <a:latin typeface="Arial" charset="0"/>
                <a:ea typeface="宋体" pitchFamily="2" charset="-122"/>
              </a:rPr>
              <a:t>华中地区</a:t>
            </a:r>
            <a:endParaRPr kumimoji="1" lang="zh-CN" altLang="en-US" sz="1800" b="1" i="0" dirty="0">
              <a:solidFill>
                <a:srgbClr val="CC6600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11" name="AutoShape 16"/>
          <p:cNvSpPr>
            <a:spLocks noChangeArrowheads="1"/>
          </p:cNvSpPr>
          <p:nvPr/>
        </p:nvSpPr>
        <p:spPr bwMode="auto">
          <a:xfrm>
            <a:off x="6286512" y="5214950"/>
            <a:ext cx="1233487" cy="547687"/>
          </a:xfrm>
          <a:prstGeom prst="wedgeRoundRectCallout">
            <a:avLst>
              <a:gd name="adj1" fmla="val -107332"/>
              <a:gd name="adj2" fmla="val -56410"/>
              <a:gd name="adj3" fmla="val 16667"/>
            </a:avLst>
          </a:prstGeom>
          <a:solidFill>
            <a:srgbClr val="DDDDDD"/>
          </a:solidFill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18000" rIns="18000" anchor="ctr"/>
          <a:lstStyle/>
          <a:p>
            <a:pPr algn="ctr">
              <a:defRPr/>
            </a:pPr>
            <a:r>
              <a:rPr kumimoji="1" lang="zh-CN" altLang="en-US" b="1" dirty="0" smtClean="0">
                <a:solidFill>
                  <a:srgbClr val="CC6600"/>
                </a:solidFill>
                <a:latin typeface="Arial" charset="0"/>
              </a:rPr>
              <a:t>广州、深圳</a:t>
            </a:r>
            <a:endParaRPr kumimoji="1" lang="en-US" altLang="zh-CN" b="1" dirty="0" smtClean="0">
              <a:solidFill>
                <a:srgbClr val="CC6600"/>
              </a:solidFill>
              <a:latin typeface="Arial" charset="0"/>
            </a:endParaRPr>
          </a:p>
          <a:p>
            <a:pPr algn="ctr">
              <a:defRPr/>
            </a:pPr>
            <a:r>
              <a:rPr kumimoji="1" lang="zh-CN" altLang="en-US" sz="1800" b="1" i="0" dirty="0" smtClean="0">
                <a:solidFill>
                  <a:srgbClr val="CC6600"/>
                </a:solidFill>
                <a:latin typeface="Arial" charset="0"/>
                <a:ea typeface="宋体" pitchFamily="2" charset="-122"/>
              </a:rPr>
              <a:t>华南地区</a:t>
            </a:r>
            <a:endParaRPr kumimoji="1" lang="zh-CN" altLang="en-US" sz="1800" b="1" i="0" dirty="0">
              <a:solidFill>
                <a:srgbClr val="CC6600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13" name="AutoShape 18"/>
          <p:cNvSpPr>
            <a:spLocks noChangeArrowheads="1"/>
          </p:cNvSpPr>
          <p:nvPr/>
        </p:nvSpPr>
        <p:spPr bwMode="auto">
          <a:xfrm>
            <a:off x="2928926" y="2928934"/>
            <a:ext cx="1152525" cy="625475"/>
          </a:xfrm>
          <a:prstGeom prst="wedgeRoundRectCallout">
            <a:avLst>
              <a:gd name="adj1" fmla="val 86599"/>
              <a:gd name="adj2" fmla="val 84861"/>
              <a:gd name="adj3" fmla="val 16667"/>
            </a:avLst>
          </a:prstGeom>
          <a:solidFill>
            <a:srgbClr val="DDDDDD"/>
          </a:solidFill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18000" rIns="18000" anchor="ctr"/>
          <a:lstStyle/>
          <a:p>
            <a:pPr algn="ctr">
              <a:defRPr/>
            </a:pPr>
            <a:r>
              <a:rPr kumimoji="1" lang="zh-CN" altLang="en-US" b="1" dirty="0" smtClean="0">
                <a:solidFill>
                  <a:srgbClr val="CC6600"/>
                </a:solidFill>
                <a:latin typeface="Arial" charset="0"/>
              </a:rPr>
              <a:t>西安</a:t>
            </a:r>
            <a:endParaRPr kumimoji="1" lang="en-US" altLang="zh-CN" b="1" dirty="0" smtClean="0">
              <a:solidFill>
                <a:srgbClr val="CC6600"/>
              </a:solidFill>
              <a:latin typeface="Arial" charset="0"/>
            </a:endParaRPr>
          </a:p>
          <a:p>
            <a:pPr algn="ctr">
              <a:defRPr/>
            </a:pPr>
            <a:r>
              <a:rPr kumimoji="1" lang="zh-CN" altLang="en-US" sz="1800" b="1" i="0" dirty="0" smtClean="0">
                <a:solidFill>
                  <a:srgbClr val="CC6600"/>
                </a:solidFill>
                <a:latin typeface="Arial" charset="0"/>
                <a:ea typeface="宋体" pitchFamily="2" charset="-122"/>
              </a:rPr>
              <a:t>西北地区</a:t>
            </a:r>
            <a:endParaRPr kumimoji="1" lang="zh-CN" altLang="en-US" sz="1800" b="1" i="0" dirty="0">
              <a:solidFill>
                <a:srgbClr val="CC6600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285720" y="1214422"/>
            <a:ext cx="5500726" cy="461665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“</a:t>
            </a:r>
            <a:r>
              <a:rPr kumimoji="0" lang="zh-CN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创业世界杯”</a:t>
            </a: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中国区</a:t>
            </a:r>
            <a:r>
              <a:rPr kumimoji="0" lang="zh-CN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赛事体系</a:t>
            </a:r>
            <a:endParaRPr kumimoji="0" lang="zh-CN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215206" y="6572272"/>
            <a:ext cx="1928794" cy="28572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7358082" y="6500834"/>
            <a:ext cx="178591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dirty="0" smtClean="0">
                <a:latin typeface="华文中宋" pitchFamily="2" charset="-122"/>
                <a:ea typeface="华文中宋" pitchFamily="2" charset="-122"/>
              </a:rPr>
              <a:t>光合</a:t>
            </a:r>
            <a:r>
              <a:rPr lang="zh-CN" altLang="en-US" sz="2000" dirty="0" smtClean="0">
                <a:latin typeface="华文中宋" pitchFamily="2" charset="-122"/>
                <a:ea typeface="华文中宋" pitchFamily="2" charset="-122"/>
              </a:rPr>
              <a:t>创业</a:t>
            </a:r>
            <a:endParaRPr lang="zh-CN" sz="1200" dirty="0"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0" y="6572272"/>
            <a:ext cx="7215206" cy="28572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E:\光合平台\宋总\SWC logo 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3373176" cy="1285859"/>
          </a:xfrm>
          <a:prstGeom prst="rect">
            <a:avLst/>
          </a:prstGeom>
          <a:noFill/>
        </p:spPr>
      </p:pic>
      <p:sp>
        <p:nvSpPr>
          <p:cNvPr id="10" name="矩形 9"/>
          <p:cNvSpPr/>
          <p:nvPr/>
        </p:nvSpPr>
        <p:spPr>
          <a:xfrm>
            <a:off x="3500462" y="785794"/>
            <a:ext cx="564357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215206" y="6572272"/>
            <a:ext cx="1928794" cy="28572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7358082" y="6500834"/>
            <a:ext cx="178591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dirty="0" smtClean="0">
                <a:latin typeface="华文中宋" pitchFamily="2" charset="-122"/>
                <a:ea typeface="华文中宋" pitchFamily="2" charset="-122"/>
              </a:rPr>
              <a:t>光合</a:t>
            </a:r>
            <a:r>
              <a:rPr lang="zh-CN" altLang="en-US" sz="2000" dirty="0" smtClean="0">
                <a:latin typeface="华文中宋" pitchFamily="2" charset="-122"/>
                <a:ea typeface="华文中宋" pitchFamily="2" charset="-122"/>
              </a:rPr>
              <a:t>创业</a:t>
            </a:r>
            <a:endParaRPr lang="zh-CN" sz="1200" dirty="0"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6572272"/>
            <a:ext cx="7215206" cy="28572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785786" y="1071546"/>
            <a:ext cx="7786742" cy="5092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800"/>
              </a:lnSpc>
            </a:pPr>
            <a:r>
              <a:rPr lang="en-US" altLang="zh-CN" b="1" dirty="0" smtClean="0">
                <a:solidFill>
                  <a:srgbClr val="FF0000"/>
                </a:solidFill>
              </a:rPr>
              <a:t> </a:t>
            </a:r>
            <a:r>
              <a:rPr lang="zh-CN" altLang="en-US" sz="2000" b="1" dirty="0" smtClean="0">
                <a:solidFill>
                  <a:srgbClr val="FF0000"/>
                </a:solidFill>
              </a:rPr>
              <a:t>日程</a:t>
            </a:r>
            <a:endParaRPr lang="en-US" altLang="zh-CN" sz="2000" b="1" dirty="0" smtClean="0">
              <a:solidFill>
                <a:srgbClr val="FF0000"/>
              </a:solidFill>
            </a:endParaRPr>
          </a:p>
          <a:p>
            <a:pPr>
              <a:lnSpc>
                <a:spcPts val="2800"/>
              </a:lnSpc>
            </a:pPr>
            <a:r>
              <a:rPr lang="en-US" sz="2000" dirty="0" smtClean="0"/>
              <a:t>8:30-9:00     </a:t>
            </a:r>
            <a:r>
              <a:rPr lang="zh-CN" altLang="en-US" sz="2000" dirty="0" smtClean="0"/>
              <a:t>入场、开幕式</a:t>
            </a:r>
          </a:p>
          <a:p>
            <a:pPr>
              <a:lnSpc>
                <a:spcPts val="2800"/>
              </a:lnSpc>
            </a:pPr>
            <a:r>
              <a:rPr lang="en-US" sz="2000" dirty="0" smtClean="0"/>
              <a:t>10:30-10:40</a:t>
            </a:r>
            <a:endParaRPr lang="zh-CN" altLang="en-US" sz="2000" dirty="0" smtClean="0"/>
          </a:p>
          <a:p>
            <a:pPr>
              <a:lnSpc>
                <a:spcPts val="2800"/>
              </a:lnSpc>
            </a:pPr>
            <a:r>
              <a:rPr lang="zh-CN" altLang="en-US" sz="2000" dirty="0" smtClean="0"/>
              <a:t>启动发布</a:t>
            </a:r>
          </a:p>
          <a:p>
            <a:pPr>
              <a:lnSpc>
                <a:spcPts val="2800"/>
              </a:lnSpc>
            </a:pPr>
            <a:r>
              <a:rPr lang="zh-CN" altLang="en-US" sz="2000" b="1" dirty="0" smtClean="0"/>
              <a:t>“创业世界杯</a:t>
            </a:r>
            <a:r>
              <a:rPr lang="en-US" sz="2000" b="1" dirty="0" smtClean="0"/>
              <a:t>|SWC</a:t>
            </a:r>
            <a:r>
              <a:rPr lang="zh-CN" altLang="en-US" sz="2000" b="1" dirty="0" smtClean="0"/>
              <a:t>”中国赛区启动仪式</a:t>
            </a:r>
          </a:p>
          <a:p>
            <a:pPr>
              <a:lnSpc>
                <a:spcPts val="2800"/>
              </a:lnSpc>
            </a:pPr>
            <a:r>
              <a:rPr lang="en-US" sz="2000" dirty="0" smtClean="0"/>
              <a:t>10:30-10:35</a:t>
            </a:r>
            <a:r>
              <a:rPr lang="zh-CN" altLang="en-US" sz="2000" dirty="0" smtClean="0"/>
              <a:t>介绍“光合创业”及“创业世界杯”大赛（</a:t>
            </a:r>
            <a:r>
              <a:rPr lang="en-US" sz="2000" dirty="0" smtClean="0"/>
              <a:t>5</a:t>
            </a:r>
            <a:r>
              <a:rPr lang="zh-CN" altLang="en-US" sz="2000" dirty="0" smtClean="0"/>
              <a:t>分钟）</a:t>
            </a:r>
          </a:p>
          <a:p>
            <a:pPr>
              <a:lnSpc>
                <a:spcPts val="2800"/>
              </a:lnSpc>
            </a:pPr>
            <a:r>
              <a:rPr lang="en-US" altLang="zh-CN" sz="2000" dirty="0" smtClean="0"/>
              <a:t>                          ——</a:t>
            </a:r>
            <a:r>
              <a:rPr lang="zh-CN" altLang="en-US" sz="2000" dirty="0" smtClean="0"/>
              <a:t>长城会联合创始人</a:t>
            </a:r>
            <a:r>
              <a:rPr lang="en-US" sz="2000" dirty="0" smtClean="0"/>
              <a:t>  </a:t>
            </a:r>
            <a:r>
              <a:rPr lang="zh-CN" altLang="en-US" sz="2000" dirty="0" smtClean="0"/>
              <a:t>大赛总顾问</a:t>
            </a:r>
            <a:r>
              <a:rPr lang="en-US" sz="2000" dirty="0" smtClean="0"/>
              <a:t>  </a:t>
            </a:r>
            <a:r>
              <a:rPr lang="zh-CN" altLang="en-US" sz="2000" dirty="0" smtClean="0"/>
              <a:t>宋炜</a:t>
            </a:r>
          </a:p>
          <a:p>
            <a:pPr>
              <a:lnSpc>
                <a:spcPts val="2800"/>
              </a:lnSpc>
            </a:pPr>
            <a:r>
              <a:rPr lang="en-US" sz="2000" dirty="0" smtClean="0"/>
              <a:t>10:35-10</a:t>
            </a:r>
            <a:r>
              <a:rPr lang="zh-CN" altLang="en-US" sz="2000" dirty="0" smtClean="0"/>
              <a:t>：</a:t>
            </a:r>
            <a:r>
              <a:rPr lang="en-US" sz="2000" dirty="0" smtClean="0"/>
              <a:t>40</a:t>
            </a:r>
            <a:r>
              <a:rPr lang="zh-CN" altLang="en-US" sz="2000" dirty="0" smtClean="0"/>
              <a:t>“创业世界杯”中国赛区启动仪式</a:t>
            </a:r>
          </a:p>
          <a:p>
            <a:pPr>
              <a:lnSpc>
                <a:spcPts val="2800"/>
              </a:lnSpc>
            </a:pPr>
            <a:r>
              <a:rPr lang="zh-CN" altLang="en-US" sz="2000" dirty="0" smtClean="0"/>
              <a:t>                         启动仪式出席嘉宾（拟）：</a:t>
            </a:r>
            <a:endParaRPr lang="en-US" altLang="zh-CN" sz="2000" dirty="0" smtClean="0"/>
          </a:p>
          <a:p>
            <a:pPr>
              <a:lnSpc>
                <a:spcPts val="2800"/>
              </a:lnSpc>
            </a:pPr>
            <a:r>
              <a:rPr lang="en-US" altLang="zh-CN" sz="2000" dirty="0" smtClean="0"/>
              <a:t>                         </a:t>
            </a:r>
            <a:r>
              <a:rPr lang="zh-CN" altLang="en-US" sz="2000" dirty="0" smtClean="0"/>
              <a:t>邓峰、薛蛮子、王利芬、陈辉、杨伟庆、宋炜</a:t>
            </a:r>
          </a:p>
          <a:p>
            <a:pPr>
              <a:lnSpc>
                <a:spcPts val="2800"/>
              </a:lnSpc>
            </a:pPr>
            <a:r>
              <a:rPr lang="en-US" sz="2000" dirty="0" smtClean="0"/>
              <a:t>10:40-10</a:t>
            </a:r>
            <a:r>
              <a:rPr lang="zh-CN" altLang="en-US" sz="2000" dirty="0" smtClean="0"/>
              <a:t>：</a:t>
            </a:r>
            <a:r>
              <a:rPr lang="en-US" sz="2000" dirty="0" smtClean="0"/>
              <a:t>45</a:t>
            </a:r>
            <a:r>
              <a:rPr lang="zh-CN" altLang="en-US" sz="2000" dirty="0" smtClean="0"/>
              <a:t>嘉宾代表发言（</a:t>
            </a:r>
            <a:r>
              <a:rPr lang="en-US" sz="2000" dirty="0" smtClean="0"/>
              <a:t>5</a:t>
            </a:r>
            <a:r>
              <a:rPr lang="zh-CN" altLang="en-US" sz="2000" dirty="0" smtClean="0"/>
              <a:t>分钟）</a:t>
            </a:r>
          </a:p>
          <a:p>
            <a:pPr>
              <a:lnSpc>
                <a:spcPts val="2800"/>
              </a:lnSpc>
            </a:pPr>
            <a:r>
              <a:rPr lang="zh-CN" altLang="en-US" sz="2000" dirty="0" smtClean="0"/>
              <a:t>                        邓    峰：从硅谷创业看中国的创业环境和机会（拟）</a:t>
            </a:r>
          </a:p>
          <a:p>
            <a:pPr>
              <a:lnSpc>
                <a:spcPts val="2800"/>
              </a:lnSpc>
            </a:pPr>
            <a:r>
              <a:rPr lang="zh-CN" altLang="en-US" sz="2000" dirty="0" smtClean="0"/>
              <a:t>                        王利芬：创业</a:t>
            </a:r>
            <a:r>
              <a:rPr lang="en-US" altLang="zh-CN" sz="2000" dirty="0" smtClean="0"/>
              <a:t>——</a:t>
            </a:r>
            <a:r>
              <a:rPr lang="zh-CN" altLang="en-US" sz="2000" dirty="0" smtClean="0"/>
              <a:t>因“人”而异（拟）</a:t>
            </a:r>
          </a:p>
          <a:p>
            <a:pPr>
              <a:lnSpc>
                <a:spcPts val="2800"/>
              </a:lnSpc>
            </a:pPr>
            <a:r>
              <a:rPr lang="zh-CN" altLang="en-US" sz="2000" dirty="0" smtClean="0"/>
              <a:t>                        薛蛮子：天使投资还需做早期（拟）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1386</TotalTime>
  <Words>2534</Words>
  <PresentationFormat>全屏显示(4:3)</PresentationFormat>
  <Paragraphs>225</Paragraphs>
  <Slides>25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26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cp:lastModifiedBy>Microsoft</cp:lastModifiedBy>
  <cp:revision>140</cp:revision>
  <dcterms:modified xsi:type="dcterms:W3CDTF">2012-09-23T06:47:34Z</dcterms:modified>
</cp:coreProperties>
</file>