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5"/>
  </p:notesMasterIdLst>
  <p:sldIdLst>
    <p:sldId id="322" r:id="rId2"/>
    <p:sldId id="306" r:id="rId3"/>
    <p:sldId id="307" r:id="rId4"/>
    <p:sldId id="310" r:id="rId5"/>
    <p:sldId id="311" r:id="rId6"/>
    <p:sldId id="313" r:id="rId7"/>
    <p:sldId id="315" r:id="rId8"/>
    <p:sldId id="316" r:id="rId9"/>
    <p:sldId id="317" r:id="rId10"/>
    <p:sldId id="318" r:id="rId11"/>
    <p:sldId id="320" r:id="rId12"/>
    <p:sldId id="321" r:id="rId13"/>
    <p:sldId id="323" r:id="rId14"/>
  </p:sldIdLst>
  <p:sldSz cx="9906000" cy="6858000" type="A4"/>
  <p:notesSz cx="6858000" cy="9144000"/>
  <p:defaultTextStyle>
    <a:defPPr>
      <a:defRPr lang="zh-CN"/>
    </a:defPPr>
    <a:lvl1pPr algn="ctr" rtl="0" fontAlgn="base">
      <a:spcBef>
        <a:spcPct val="0"/>
      </a:spcBef>
      <a:spcAft>
        <a:spcPct val="0"/>
      </a:spcAft>
      <a:defRPr kern="1200">
        <a:solidFill>
          <a:schemeClr val="tx1"/>
        </a:solidFill>
        <a:latin typeface="Arial" charset="0"/>
        <a:ea typeface="宋体" pitchFamily="2" charset="-122"/>
        <a:cs typeface="+mn-cs"/>
      </a:defRPr>
    </a:lvl1pPr>
    <a:lvl2pPr marL="457200" algn="ctr" rtl="0" fontAlgn="base">
      <a:spcBef>
        <a:spcPct val="0"/>
      </a:spcBef>
      <a:spcAft>
        <a:spcPct val="0"/>
      </a:spcAft>
      <a:defRPr kern="1200">
        <a:solidFill>
          <a:schemeClr val="tx1"/>
        </a:solidFill>
        <a:latin typeface="Arial" charset="0"/>
        <a:ea typeface="宋体" pitchFamily="2" charset="-122"/>
        <a:cs typeface="+mn-cs"/>
      </a:defRPr>
    </a:lvl2pPr>
    <a:lvl3pPr marL="914400" algn="ctr" rtl="0" fontAlgn="base">
      <a:spcBef>
        <a:spcPct val="0"/>
      </a:spcBef>
      <a:spcAft>
        <a:spcPct val="0"/>
      </a:spcAft>
      <a:defRPr kern="1200">
        <a:solidFill>
          <a:schemeClr val="tx1"/>
        </a:solidFill>
        <a:latin typeface="Arial" charset="0"/>
        <a:ea typeface="宋体" pitchFamily="2" charset="-122"/>
        <a:cs typeface="+mn-cs"/>
      </a:defRPr>
    </a:lvl3pPr>
    <a:lvl4pPr marL="1371600" algn="ctr" rtl="0" fontAlgn="base">
      <a:spcBef>
        <a:spcPct val="0"/>
      </a:spcBef>
      <a:spcAft>
        <a:spcPct val="0"/>
      </a:spcAft>
      <a:defRPr kern="1200">
        <a:solidFill>
          <a:schemeClr val="tx1"/>
        </a:solidFill>
        <a:latin typeface="Arial" charset="0"/>
        <a:ea typeface="宋体" pitchFamily="2" charset="-122"/>
        <a:cs typeface="+mn-cs"/>
      </a:defRPr>
    </a:lvl4pPr>
    <a:lvl5pPr marL="1828800" algn="ctr"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000099"/>
    <a:srgbClr val="A50021"/>
    <a:srgbClr val="006666"/>
    <a:srgbClr val="009999"/>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8" d="100"/>
          <a:sy n="78" d="100"/>
        </p:scale>
        <p:origin x="-90" y="-16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zh-CN" altLang="en-US"/>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26628"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ltLang="zh-CN"/>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7BB74E6D-2BE3-49E3-BB47-86A3F577E78D}"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6"/>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2F1B8136-C31A-4FFC-9F25-E8619E0174F4}" type="slidenum">
              <a:rPr lang="zh-CN" altLang="en-US" smtClean="0"/>
              <a:pPr>
                <a:defRPr/>
              </a:pPr>
              <a:t>‹#›</a:t>
            </a:fld>
            <a:endParaRPr lang="en-US" altLang="zh-CN"/>
          </a:p>
        </p:txBody>
      </p:sp>
      <p:pic>
        <p:nvPicPr>
          <p:cNvPr id="8" name="图片 7" descr="ppt2-1.jpg"/>
          <p:cNvPicPr>
            <a:picLocks noChangeAspect="1"/>
          </p:cNvPicPr>
          <p:nvPr/>
        </p:nvPicPr>
        <p:blipFill>
          <a:blip r:embed="rId2"/>
          <a:stretch>
            <a:fillRect/>
          </a:stretch>
        </p:blipFill>
        <p:spPr>
          <a:xfrm>
            <a:off x="3402" y="0"/>
            <a:ext cx="9899197"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2406" y="714356"/>
            <a:ext cx="8915400" cy="1143000"/>
          </a:xfrm>
        </p:spPr>
        <p:txBody>
          <a:bodyPr>
            <a:normAutofit/>
          </a:bodyPr>
          <a:lstStyle>
            <a:lvl1pPr>
              <a:defRPr sz="5000" b="1" i="0" baseline="0">
                <a:solidFill>
                  <a:srgbClr val="000099"/>
                </a:solidFill>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95300" y="2285992"/>
            <a:ext cx="8915400" cy="3571900"/>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925135EF-00DA-4E60-8BBE-C072C98ABB57}" type="slidenum">
              <a:rPr lang="zh-CN" altLang="en-US" smtClean="0"/>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01"/>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6E82C52E-6528-468A-A435-ADF1E8ACAA36}" type="slidenum">
              <a:rPr lang="zh-CN" altLang="en-US" smtClean="0"/>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3FC4A2FE-BE66-4E47-9190-F50C277C6CE9}" type="slidenum">
              <a:rPr lang="zh-CN" altLang="en-US" smtClean="0"/>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pPr>
              <a:defRPr/>
            </a:pPr>
            <a:fld id="{2315E796-CC64-46F5-86FC-0198ED98D54D}" type="slidenum">
              <a:rPr lang="zh-CN" altLang="en-US" smtClean="0"/>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pPr>
              <a:defRPr/>
            </a:pPr>
            <a:fld id="{FD7E5CD7-059C-4755-8BDC-71197D99F0B5}" type="slidenum">
              <a:rPr lang="zh-CN" altLang="en-US" smtClean="0"/>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pPr>
              <a:defRPr/>
            </a:pPr>
            <a:fld id="{624C2621-53B0-45DD-B076-070E97D578EA}" type="slidenum">
              <a:rPr lang="zh-CN" altLang="en-US" smtClean="0"/>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A423971B-82B7-4F3B-9B55-2E5466897E54}" type="slidenum">
              <a:rPr lang="zh-CN" altLang="en-US" smtClean="0"/>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01597A64-28CF-42EF-A126-4A159EC10E8E}" type="slidenum">
              <a:rPr lang="zh-CN" altLang="en-US" smtClean="0"/>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EB2FCECF-B7D3-4A8A-85AD-B829315D7EF5}" type="slidenum">
              <a:rPr lang="zh-CN" altLang="en-US" smtClean="0"/>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C1311350-D296-40A5-9895-3C46FFD004A2}" type="slidenum">
              <a:rPr lang="zh-CN" altLang="en-US" smtClean="0"/>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2012-9-12</a:t>
            </a:fld>
            <a:endParaRPr lang="zh-CN" altLang="en-US"/>
          </a:p>
        </p:txBody>
      </p:sp>
      <p:sp>
        <p:nvSpPr>
          <p:cNvPr id="5" name="页脚占位符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0FF1DB7-E3EF-4308-B3FA-152B44FC4B2B}" type="slidenum">
              <a:rPr lang="zh-CN" altLang="en-US" smtClean="0"/>
              <a:pPr>
                <a:defRPr/>
              </a:pPr>
              <a:t>‹#›</a:t>
            </a:fld>
            <a:endParaRPr lang="en-US" altLang="zh-CN"/>
          </a:p>
        </p:txBody>
      </p:sp>
      <p:pic>
        <p:nvPicPr>
          <p:cNvPr id="8" name="图片 7" descr="ppt2-2.jpg"/>
          <p:cNvPicPr>
            <a:picLocks noChangeAspect="1"/>
          </p:cNvPicPr>
          <p:nvPr/>
        </p:nvPicPr>
        <p:blipFill>
          <a:blip r:embed="rId13"/>
          <a:stretch>
            <a:fillRect/>
          </a:stretch>
        </p:blipFill>
        <p:spPr>
          <a:xfrm>
            <a:off x="3402" y="0"/>
            <a:ext cx="9899197" cy="6858000"/>
          </a:xfrm>
          <a:prstGeom prst="rect">
            <a:avLst/>
          </a:prstGeom>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38092" y="1285860"/>
            <a:ext cx="5429288" cy="2500330"/>
          </a:xfrm>
        </p:spPr>
        <p:txBody>
          <a:bodyPr>
            <a:noAutofit/>
          </a:bodyPr>
          <a:lstStyle/>
          <a:p>
            <a:pPr eaLnBrk="1" hangingPunct="1"/>
            <a:r>
              <a:rPr lang="zh-CN" altLang="en-US" sz="5400" dirty="0" smtClean="0">
                <a:solidFill>
                  <a:srgbClr val="CC0000"/>
                </a:solidFill>
              </a:rPr>
              <a:t>“风险全覆盖”</a:t>
            </a:r>
            <a:r>
              <a:rPr lang="en-US" altLang="zh-CN" sz="5400" dirty="0" smtClean="0">
                <a:solidFill>
                  <a:srgbClr val="CC0000"/>
                </a:solidFill>
              </a:rPr>
              <a:t/>
            </a:r>
            <a:br>
              <a:rPr lang="en-US" altLang="zh-CN" sz="5400" dirty="0" smtClean="0">
                <a:solidFill>
                  <a:srgbClr val="CC0000"/>
                </a:solidFill>
              </a:rPr>
            </a:br>
            <a:r>
              <a:rPr lang="zh-CN" altLang="en-US" sz="5400" dirty="0" smtClean="0">
                <a:solidFill>
                  <a:srgbClr val="CC0000"/>
                </a:solidFill>
              </a:rPr>
              <a:t>保障创业园企业出口收汇安全</a:t>
            </a:r>
            <a:r>
              <a:rPr lang="en-US" altLang="zh-CN" sz="5400" dirty="0" smtClean="0">
                <a:solidFill>
                  <a:srgbClr val="CC0000"/>
                </a:solidFill>
              </a:rPr>
              <a:t/>
            </a:r>
            <a:br>
              <a:rPr lang="en-US" altLang="zh-CN" sz="5400" dirty="0" smtClean="0">
                <a:solidFill>
                  <a:srgbClr val="CC0000"/>
                </a:solidFill>
              </a:rPr>
            </a:br>
            <a:r>
              <a:rPr lang="en-US" altLang="zh-CN" sz="5400" dirty="0" smtClean="0">
                <a:solidFill>
                  <a:srgbClr val="CC0000"/>
                </a:solidFill>
              </a:rPr>
              <a:t>——</a:t>
            </a:r>
            <a:r>
              <a:rPr lang="zh-CN" altLang="en-US" sz="5400" dirty="0" smtClean="0">
                <a:solidFill>
                  <a:srgbClr val="CC0000"/>
                </a:solidFill>
              </a:rPr>
              <a:t>案例篇</a:t>
            </a:r>
          </a:p>
        </p:txBody>
      </p:sp>
      <p:sp>
        <p:nvSpPr>
          <p:cNvPr id="3075" name="Rectangle 3"/>
          <p:cNvSpPr>
            <a:spLocks noGrp="1" noChangeArrowheads="1"/>
          </p:cNvSpPr>
          <p:nvPr>
            <p:ph type="subTitle" idx="1"/>
          </p:nvPr>
        </p:nvSpPr>
        <p:spPr>
          <a:xfrm>
            <a:off x="166655" y="5214950"/>
            <a:ext cx="4143404" cy="758812"/>
          </a:xfrm>
        </p:spPr>
        <p:txBody>
          <a:bodyPr>
            <a:normAutofit fontScale="62500" lnSpcReduction="20000"/>
          </a:bodyPr>
          <a:lstStyle/>
          <a:p>
            <a:pPr eaLnBrk="1" hangingPunct="1"/>
            <a:r>
              <a:rPr lang="zh-CN" altLang="en-US" dirty="0" smtClean="0">
                <a:solidFill>
                  <a:srgbClr val="000099"/>
                </a:solidFill>
              </a:rPr>
              <a:t>中国出口信用保险公司陕西分公司</a:t>
            </a:r>
          </a:p>
          <a:p>
            <a:pPr eaLnBrk="1" hangingPunct="1"/>
            <a:r>
              <a:rPr lang="en-US" altLang="zh-CN" dirty="0" smtClean="0">
                <a:solidFill>
                  <a:srgbClr val="000099"/>
                </a:solidFill>
              </a:rPr>
              <a:t>2012</a:t>
            </a:r>
            <a:r>
              <a:rPr lang="zh-CN" altLang="en-US" dirty="0" smtClean="0">
                <a:solidFill>
                  <a:srgbClr val="000099"/>
                </a:solidFill>
              </a:rPr>
              <a:t>年</a:t>
            </a:r>
            <a:r>
              <a:rPr lang="en-US" altLang="zh-CN" dirty="0" smtClean="0">
                <a:solidFill>
                  <a:srgbClr val="000099"/>
                </a:solidFill>
              </a:rPr>
              <a:t>9</a:t>
            </a:r>
            <a:r>
              <a:rPr lang="zh-CN" altLang="en-US" dirty="0" smtClean="0">
                <a:solidFill>
                  <a:srgbClr val="000099"/>
                </a:solidFill>
              </a:rPr>
              <a:t>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CN" sz="3600" b="1" smtClean="0"/>
              <a:t>1</a:t>
            </a:r>
            <a:r>
              <a:rPr lang="zh-CN" altLang="en-US" sz="3600" b="1" smtClean="0"/>
              <a:t>、买方破产案件实例</a:t>
            </a:r>
          </a:p>
        </p:txBody>
      </p:sp>
      <p:sp>
        <p:nvSpPr>
          <p:cNvPr id="4099" name="Rectangle 3"/>
          <p:cNvSpPr>
            <a:spLocks noGrp="1" noChangeArrowheads="1"/>
          </p:cNvSpPr>
          <p:nvPr>
            <p:ph type="body" idx="1"/>
          </p:nvPr>
        </p:nvSpPr>
        <p:spPr/>
        <p:txBody>
          <a:bodyPr/>
          <a:lstStyle/>
          <a:p>
            <a:pPr eaLnBrk="1" hangingPunct="1"/>
            <a:r>
              <a:rPr lang="zh-CN" altLang="en-US" sz="2800" b="1" smtClean="0">
                <a:ea typeface="仿宋_GB2312" pitchFamily="49" charset="-122"/>
              </a:rPr>
              <a:t>定义：债务人不能偿清到期债务时，为保护多数债权人并兼顾债务人的利益，由法院（或其他有权机关）自行或在其监管下对债务人的总财产进行分配或进行债务重组安排的一种法律程序，目的在于使处于同一序列的债权人收到同等程度的保护。</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87" name="Freeform 127"/>
          <p:cNvSpPr>
            <a:spLocks/>
          </p:cNvSpPr>
          <p:nvPr/>
        </p:nvSpPr>
        <p:spPr bwMode="ltGray">
          <a:xfrm>
            <a:off x="741231" y="1412876"/>
            <a:ext cx="3821377" cy="2868613"/>
          </a:xfrm>
          <a:custGeom>
            <a:avLst/>
            <a:gdLst/>
            <a:ahLst/>
            <a:cxnLst>
              <a:cxn ang="0">
                <a:pos x="0" y="0"/>
              </a:cxn>
              <a:cxn ang="0">
                <a:pos x="30" y="1716"/>
              </a:cxn>
              <a:cxn ang="0">
                <a:pos x="1584" y="1686"/>
              </a:cxn>
              <a:cxn ang="0">
                <a:pos x="1524" y="120"/>
              </a:cxn>
              <a:cxn ang="0">
                <a:pos x="0" y="0"/>
              </a:cxn>
            </a:cxnLst>
            <a:rect l="0" t="0" r="r" b="b"/>
            <a:pathLst>
              <a:path w="1584" h="1716">
                <a:moveTo>
                  <a:pt x="0" y="0"/>
                </a:moveTo>
                <a:lnTo>
                  <a:pt x="30" y="1716"/>
                </a:lnTo>
                <a:lnTo>
                  <a:pt x="1584" y="1686"/>
                </a:lnTo>
                <a:lnTo>
                  <a:pt x="1524" y="120"/>
                </a:lnTo>
                <a:lnTo>
                  <a:pt x="0" y="0"/>
                </a:lnTo>
                <a:close/>
              </a:path>
            </a:pathLst>
          </a:custGeom>
          <a:gradFill rotWithShape="1">
            <a:gsLst>
              <a:gs pos="0">
                <a:schemeClr val="accent2">
                  <a:gamma/>
                  <a:tint val="43529"/>
                  <a:invGamma/>
                </a:schemeClr>
              </a:gs>
              <a:gs pos="50000">
                <a:schemeClr val="accent2"/>
              </a:gs>
              <a:gs pos="100000">
                <a:schemeClr val="accent2">
                  <a:gamma/>
                  <a:tint val="43529"/>
                  <a:invGamma/>
                </a:schemeClr>
              </a:gs>
            </a:gsLst>
            <a:lin ang="5400000" scaled="1"/>
          </a:gradFill>
          <a:ln w="12700" cap="flat" cmpd="sng">
            <a:solidFill>
              <a:srgbClr val="FFFFFF"/>
            </a:solidFill>
            <a:prstDash val="solid"/>
            <a:round/>
            <a:headEnd/>
            <a:tailEnd/>
          </a:ln>
          <a:effectLst/>
        </p:spPr>
        <p:txBody>
          <a:bodyPr wrap="none" anchor="ctr"/>
          <a:lstStyle/>
          <a:p>
            <a:pPr>
              <a:defRPr/>
            </a:pPr>
            <a:endParaRPr lang="zh-CN" altLang="en-US">
              <a:latin typeface="Arial" pitchFamily="34" charset="0"/>
              <a:ea typeface="宋体" pitchFamily="2" charset="-122"/>
            </a:endParaRPr>
          </a:p>
        </p:txBody>
      </p:sp>
      <p:grpSp>
        <p:nvGrpSpPr>
          <p:cNvPr id="2" name="Group 7"/>
          <p:cNvGrpSpPr>
            <a:grpSpLocks/>
          </p:cNvGrpSpPr>
          <p:nvPr/>
        </p:nvGrpSpPr>
        <p:grpSpPr bwMode="auto">
          <a:xfrm>
            <a:off x="2846256" y="5157789"/>
            <a:ext cx="4032911" cy="1208087"/>
            <a:chOff x="3098" y="249"/>
            <a:chExt cx="1959" cy="629"/>
          </a:xfrm>
        </p:grpSpPr>
        <p:sp>
          <p:nvSpPr>
            <p:cNvPr id="5240" name="Oval 8"/>
            <p:cNvSpPr>
              <a:spLocks noChangeArrowheads="1"/>
            </p:cNvSpPr>
            <p:nvPr/>
          </p:nvSpPr>
          <p:spPr bwMode="ltGray">
            <a:xfrm>
              <a:off x="3099" y="297"/>
              <a:ext cx="1958" cy="581"/>
            </a:xfrm>
            <a:prstGeom prst="ellipse">
              <a:avLst/>
            </a:prstGeom>
            <a:gradFill rotWithShape="1">
              <a:gsLst>
                <a:gs pos="0">
                  <a:srgbClr val="575757"/>
                </a:gs>
                <a:gs pos="50000">
                  <a:srgbClr val="C0C0C0"/>
                </a:gs>
                <a:gs pos="100000">
                  <a:srgbClr val="575757"/>
                </a:gs>
              </a:gsLst>
              <a:lin ang="0" scaled="1"/>
            </a:gradFill>
            <a:ln w="9525" algn="ctr">
              <a:noFill/>
              <a:round/>
              <a:headEnd/>
              <a:tailEnd/>
            </a:ln>
          </p:spPr>
          <p:txBody>
            <a:bodyPr wrap="none" anchor="ctr"/>
            <a:lstStyle/>
            <a:p>
              <a:endParaRPr lang="zh-CN" altLang="en-US"/>
            </a:p>
          </p:txBody>
        </p:sp>
        <p:sp>
          <p:nvSpPr>
            <p:cNvPr id="5241" name="Oval 9"/>
            <p:cNvSpPr>
              <a:spLocks noChangeArrowheads="1"/>
            </p:cNvSpPr>
            <p:nvPr/>
          </p:nvSpPr>
          <p:spPr bwMode="ltGray">
            <a:xfrm>
              <a:off x="3098" y="249"/>
              <a:ext cx="1959" cy="581"/>
            </a:xfrm>
            <a:prstGeom prst="ellipse">
              <a:avLst/>
            </a:prstGeom>
            <a:gradFill rotWithShape="1">
              <a:gsLst>
                <a:gs pos="0">
                  <a:srgbClr val="C0C0C0"/>
                </a:gs>
                <a:gs pos="100000">
                  <a:srgbClr val="EAEAEA"/>
                </a:gs>
              </a:gsLst>
              <a:lin ang="5400000" scaled="1"/>
            </a:gradFill>
            <a:ln w="9525" algn="ctr">
              <a:noFill/>
              <a:round/>
              <a:headEnd/>
              <a:tailEnd/>
            </a:ln>
          </p:spPr>
          <p:txBody>
            <a:bodyPr wrap="none" anchor="ctr"/>
            <a:lstStyle/>
            <a:p>
              <a:endParaRPr lang="zh-CN" altLang="en-US"/>
            </a:p>
          </p:txBody>
        </p:sp>
      </p:grpSp>
      <p:sp>
        <p:nvSpPr>
          <p:cNvPr id="5124" name="Rectangle 2"/>
          <p:cNvSpPr>
            <a:spLocks noGrp="1" noChangeArrowheads="1"/>
          </p:cNvSpPr>
          <p:nvPr>
            <p:ph type="title"/>
          </p:nvPr>
        </p:nvSpPr>
        <p:spPr>
          <a:xfrm>
            <a:off x="495300" y="642918"/>
            <a:ext cx="8915400" cy="774720"/>
          </a:xfrm>
        </p:spPr>
        <p:txBody>
          <a:bodyPr/>
          <a:lstStyle/>
          <a:p>
            <a:pPr eaLnBrk="1" hangingPunct="1"/>
            <a:r>
              <a:rPr lang="zh-CN" altLang="en-US" sz="3200" b="1" dirty="0" smtClean="0"/>
              <a:t>一宗买方破产案件</a:t>
            </a:r>
          </a:p>
        </p:txBody>
      </p:sp>
      <p:sp>
        <p:nvSpPr>
          <p:cNvPr id="5125" name="Text Box 124"/>
          <p:cNvSpPr>
            <a:spLocks noGrp="1" noChangeArrowheads="1"/>
          </p:cNvSpPr>
          <p:nvPr>
            <p:ph type="body" sz="half" idx="1"/>
          </p:nvPr>
        </p:nvSpPr>
        <p:spPr bwMode="gray">
          <a:xfrm>
            <a:off x="975122" y="1700213"/>
            <a:ext cx="3430984" cy="2736850"/>
          </a:xfrm>
          <a:noFill/>
        </p:spPr>
        <p:txBody>
          <a:bodyPr/>
          <a:lstStyle/>
          <a:p>
            <a:pPr marL="120650" indent="-120650" eaLnBrk="1" hangingPunct="1">
              <a:lnSpc>
                <a:spcPct val="80000"/>
              </a:lnSpc>
              <a:buFont typeface="Wingdings" pitchFamily="2" charset="2"/>
              <a:buNone/>
            </a:pPr>
            <a:r>
              <a:rPr lang="en-US" altLang="zh-CN" sz="1800" smtClean="0">
                <a:latin typeface="宋体" charset="-122"/>
              </a:rPr>
              <a:t> 2009</a:t>
            </a:r>
            <a:r>
              <a:rPr lang="zh-CN" altLang="en-US" sz="1800" smtClean="0">
                <a:latin typeface="宋体" charset="-122"/>
              </a:rPr>
              <a:t>年</a:t>
            </a:r>
            <a:r>
              <a:rPr lang="en-US" altLang="zh-CN" sz="1800" smtClean="0">
                <a:latin typeface="宋体" charset="-122"/>
              </a:rPr>
              <a:t>7</a:t>
            </a:r>
            <a:r>
              <a:rPr lang="zh-CN" altLang="en-US" sz="1800" smtClean="0">
                <a:latin typeface="宋体" charset="-122"/>
              </a:rPr>
              <a:t>月，我省保户</a:t>
            </a:r>
            <a:r>
              <a:rPr lang="en-US" altLang="zh-CN" sz="1800" smtClean="0">
                <a:latin typeface="宋体" charset="-122"/>
              </a:rPr>
              <a:t>A</a:t>
            </a:r>
            <a:r>
              <a:rPr lang="zh-CN" altLang="en-US" sz="1800" smtClean="0">
                <a:latin typeface="宋体" charset="-122"/>
              </a:rPr>
              <a:t>向德国买方</a:t>
            </a:r>
            <a:r>
              <a:rPr lang="en-US" altLang="zh-CN" sz="1800" smtClean="0">
                <a:latin typeface="宋体" charset="-122"/>
              </a:rPr>
              <a:t>B</a:t>
            </a:r>
            <a:r>
              <a:rPr lang="zh-CN" altLang="en-US" sz="1800" smtClean="0">
                <a:latin typeface="宋体" charset="-122"/>
              </a:rPr>
              <a:t>出运了一票石油设备，合同金额</a:t>
            </a:r>
            <a:r>
              <a:rPr lang="en-US" altLang="zh-CN" sz="1800" smtClean="0">
                <a:latin typeface="宋体" charset="-122"/>
              </a:rPr>
              <a:t>7</a:t>
            </a:r>
            <a:r>
              <a:rPr lang="zh-CN" altLang="en-US" sz="1800" smtClean="0">
                <a:latin typeface="宋体" charset="-122"/>
              </a:rPr>
              <a:t>万美金，申报支付方式</a:t>
            </a:r>
            <a:r>
              <a:rPr lang="en-US" altLang="zh-CN" sz="1800" smtClean="0">
                <a:latin typeface="宋体" charset="-122"/>
              </a:rPr>
              <a:t>OA60</a:t>
            </a:r>
            <a:r>
              <a:rPr lang="zh-CN" altLang="en-US" sz="1800" smtClean="0">
                <a:latin typeface="宋体" charset="-122"/>
              </a:rPr>
              <a:t>天，货物安排出运若干天后，被保险人得知买家由于销售额的不断下降，以及竞争的加剧，已被迫申请了破产保护。被保险人第一时间通知了我公司进行破产情况核实，通报可损，请求协助和支持。</a:t>
            </a:r>
            <a:r>
              <a:rPr lang="zh-CN" altLang="en-US" sz="1400" smtClean="0">
                <a:latin typeface="宋体" charset="-122"/>
              </a:rPr>
              <a:t> </a:t>
            </a:r>
          </a:p>
        </p:txBody>
      </p:sp>
      <p:sp>
        <p:nvSpPr>
          <p:cNvPr id="5126" name="Rectangle 125"/>
          <p:cNvSpPr>
            <a:spLocks noGrp="1" noChangeArrowheads="1"/>
          </p:cNvSpPr>
          <p:nvPr>
            <p:ph type="body" sz="half" idx="2"/>
          </p:nvPr>
        </p:nvSpPr>
        <p:spPr>
          <a:xfrm>
            <a:off x="3704431" y="5229225"/>
            <a:ext cx="2263246" cy="871538"/>
          </a:xfrm>
        </p:spPr>
        <p:txBody>
          <a:bodyPr/>
          <a:lstStyle/>
          <a:p>
            <a:pPr eaLnBrk="1" hangingPunct="1">
              <a:lnSpc>
                <a:spcPct val="80000"/>
              </a:lnSpc>
            </a:pPr>
            <a:r>
              <a:rPr lang="zh-CN" altLang="en-US" sz="1800" b="1" smtClean="0"/>
              <a:t>案件情况</a:t>
            </a:r>
          </a:p>
        </p:txBody>
      </p:sp>
      <p:sp>
        <p:nvSpPr>
          <p:cNvPr id="92166" name="Freeform 6"/>
          <p:cNvSpPr>
            <a:spLocks/>
          </p:cNvSpPr>
          <p:nvPr/>
        </p:nvSpPr>
        <p:spPr bwMode="ltGray">
          <a:xfrm flipH="1">
            <a:off x="5264283" y="1412876"/>
            <a:ext cx="3589205" cy="2879725"/>
          </a:xfrm>
          <a:custGeom>
            <a:avLst/>
            <a:gdLst/>
            <a:ahLst/>
            <a:cxnLst>
              <a:cxn ang="0">
                <a:pos x="0" y="0"/>
              </a:cxn>
              <a:cxn ang="0">
                <a:pos x="30" y="1716"/>
              </a:cxn>
              <a:cxn ang="0">
                <a:pos x="1584" y="1686"/>
              </a:cxn>
              <a:cxn ang="0">
                <a:pos x="1524" y="120"/>
              </a:cxn>
              <a:cxn ang="0">
                <a:pos x="0" y="0"/>
              </a:cxn>
            </a:cxnLst>
            <a:rect l="0" t="0" r="r" b="b"/>
            <a:pathLst>
              <a:path w="1584" h="1716">
                <a:moveTo>
                  <a:pt x="0" y="0"/>
                </a:moveTo>
                <a:lnTo>
                  <a:pt x="30" y="1716"/>
                </a:lnTo>
                <a:lnTo>
                  <a:pt x="1584" y="1686"/>
                </a:lnTo>
                <a:lnTo>
                  <a:pt x="1524" y="120"/>
                </a:lnTo>
                <a:lnTo>
                  <a:pt x="0" y="0"/>
                </a:lnTo>
                <a:close/>
              </a:path>
            </a:pathLst>
          </a:custGeom>
          <a:gradFill rotWithShape="1">
            <a:gsLst>
              <a:gs pos="0">
                <a:schemeClr val="accent2">
                  <a:gamma/>
                  <a:tint val="45490"/>
                  <a:invGamma/>
                </a:schemeClr>
              </a:gs>
              <a:gs pos="50000">
                <a:schemeClr val="accent2"/>
              </a:gs>
              <a:gs pos="100000">
                <a:schemeClr val="accent2">
                  <a:gamma/>
                  <a:tint val="45490"/>
                  <a:invGamma/>
                </a:schemeClr>
              </a:gs>
            </a:gsLst>
            <a:lin ang="5400000" scaled="1"/>
          </a:gradFill>
          <a:ln w="12700" cap="flat" cmpd="sng">
            <a:solidFill>
              <a:schemeClr val="bg1"/>
            </a:solidFill>
            <a:prstDash val="solid"/>
            <a:round/>
            <a:headEnd/>
            <a:tailEnd/>
          </a:ln>
          <a:effectLst/>
        </p:spPr>
        <p:txBody>
          <a:bodyPr wrap="none" anchor="ctr"/>
          <a:lstStyle/>
          <a:p>
            <a:pPr>
              <a:defRPr/>
            </a:pPr>
            <a:endParaRPr lang="zh-CN" altLang="en-US">
              <a:latin typeface="Arial" pitchFamily="34" charset="0"/>
              <a:ea typeface="宋体" pitchFamily="2" charset="-122"/>
            </a:endParaRPr>
          </a:p>
        </p:txBody>
      </p:sp>
      <p:grpSp>
        <p:nvGrpSpPr>
          <p:cNvPr id="3" name="Group 10"/>
          <p:cNvGrpSpPr>
            <a:grpSpLocks/>
          </p:cNvGrpSpPr>
          <p:nvPr/>
        </p:nvGrpSpPr>
        <p:grpSpPr bwMode="auto">
          <a:xfrm>
            <a:off x="896013" y="3860801"/>
            <a:ext cx="8181048" cy="1427163"/>
            <a:chOff x="664" y="1951"/>
            <a:chExt cx="4308" cy="2120"/>
          </a:xfrm>
        </p:grpSpPr>
        <p:sp>
          <p:nvSpPr>
            <p:cNvPr id="5132" name="Freeform 11"/>
            <p:cNvSpPr>
              <a:spLocks/>
            </p:cNvSpPr>
            <p:nvPr/>
          </p:nvSpPr>
          <p:spPr bwMode="gray">
            <a:xfrm>
              <a:off x="743" y="2045"/>
              <a:ext cx="1267" cy="1938"/>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92"/>
                <a:gd name="T190" fmla="*/ 0 h 2586"/>
                <a:gd name="T191" fmla="*/ 1692 w 1692"/>
                <a:gd name="T192" fmla="*/ 2586 h 25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3" name="Freeform 12"/>
            <p:cNvSpPr>
              <a:spLocks/>
            </p:cNvSpPr>
            <p:nvPr/>
          </p:nvSpPr>
          <p:spPr bwMode="gray">
            <a:xfrm>
              <a:off x="703" y="2230"/>
              <a:ext cx="34" cy="28"/>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 name="T12" fmla="*/ 0 60000 65536"/>
                <a:gd name="T13" fmla="*/ 0 60000 65536"/>
                <a:gd name="T14" fmla="*/ 0 60000 65536"/>
                <a:gd name="T15" fmla="*/ 0 60000 65536"/>
                <a:gd name="T16" fmla="*/ 0 60000 65536"/>
                <a:gd name="T17" fmla="*/ 0 60000 65536"/>
                <a:gd name="T18" fmla="*/ 0 w 46"/>
                <a:gd name="T19" fmla="*/ 0 h 38"/>
                <a:gd name="T20" fmla="*/ 46 w 46"/>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6" h="38">
                  <a:moveTo>
                    <a:pt x="16" y="4"/>
                  </a:moveTo>
                  <a:lnTo>
                    <a:pt x="0" y="22"/>
                  </a:lnTo>
                  <a:lnTo>
                    <a:pt x="22" y="38"/>
                  </a:lnTo>
                  <a:lnTo>
                    <a:pt x="46" y="26"/>
                  </a:lnTo>
                  <a:lnTo>
                    <a:pt x="30" y="0"/>
                  </a:lnTo>
                  <a:lnTo>
                    <a:pt x="16" y="4"/>
                  </a:lnTo>
                  <a:close/>
                </a:path>
              </a:pathLst>
            </a:custGeom>
            <a:solidFill>
              <a:srgbClr val="000000">
                <a:alpha val="20000"/>
              </a:srgbClr>
            </a:solidFill>
            <a:ln w="6350">
              <a:noFill/>
              <a:prstDash val="dash"/>
              <a:round/>
              <a:headEnd/>
              <a:tailEnd/>
            </a:ln>
          </p:spPr>
          <p:txBody>
            <a:bodyPr/>
            <a:lstStyle/>
            <a:p>
              <a:endParaRPr lang="zh-CN" altLang="en-US"/>
            </a:p>
          </p:txBody>
        </p:sp>
        <p:sp>
          <p:nvSpPr>
            <p:cNvPr id="5134" name="Freeform 13"/>
            <p:cNvSpPr>
              <a:spLocks/>
            </p:cNvSpPr>
            <p:nvPr/>
          </p:nvSpPr>
          <p:spPr bwMode="gray">
            <a:xfrm>
              <a:off x="1010" y="2353"/>
              <a:ext cx="39" cy="32"/>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 name="T12" fmla="*/ 0 60000 65536"/>
                <a:gd name="T13" fmla="*/ 0 60000 65536"/>
                <a:gd name="T14" fmla="*/ 0 60000 65536"/>
                <a:gd name="T15" fmla="*/ 0 60000 65536"/>
                <a:gd name="T16" fmla="*/ 0 60000 65536"/>
                <a:gd name="T17" fmla="*/ 0 60000 65536"/>
                <a:gd name="T18" fmla="*/ 0 w 52"/>
                <a:gd name="T19" fmla="*/ 0 h 44"/>
                <a:gd name="T20" fmla="*/ 52 w 5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5" name="Freeform 14"/>
            <p:cNvSpPr>
              <a:spLocks/>
            </p:cNvSpPr>
            <p:nvPr/>
          </p:nvSpPr>
          <p:spPr bwMode="gray">
            <a:xfrm>
              <a:off x="1792" y="2409"/>
              <a:ext cx="98" cy="74"/>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1"/>
                <a:gd name="T49" fmla="*/ 0 h 98"/>
                <a:gd name="T50" fmla="*/ 131 w 131"/>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6" name="Freeform 15"/>
            <p:cNvSpPr>
              <a:spLocks/>
            </p:cNvSpPr>
            <p:nvPr/>
          </p:nvSpPr>
          <p:spPr bwMode="gray">
            <a:xfrm>
              <a:off x="1318" y="2793"/>
              <a:ext cx="158" cy="84"/>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112"/>
                <a:gd name="T53" fmla="*/ 212 w 212"/>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7" name="Freeform 16"/>
            <p:cNvSpPr>
              <a:spLocks/>
            </p:cNvSpPr>
            <p:nvPr/>
          </p:nvSpPr>
          <p:spPr bwMode="gray">
            <a:xfrm>
              <a:off x="1448" y="2857"/>
              <a:ext cx="99" cy="41"/>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3"/>
                <a:gd name="T40" fmla="*/ 0 h 54"/>
                <a:gd name="T41" fmla="*/ 133 w 133"/>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8" name="Freeform 17"/>
            <p:cNvSpPr>
              <a:spLocks/>
            </p:cNvSpPr>
            <p:nvPr/>
          </p:nvSpPr>
          <p:spPr bwMode="gray">
            <a:xfrm>
              <a:off x="1553" y="288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39" name="Freeform 18"/>
            <p:cNvSpPr>
              <a:spLocks/>
            </p:cNvSpPr>
            <p:nvPr/>
          </p:nvSpPr>
          <p:spPr bwMode="gray">
            <a:xfrm>
              <a:off x="1609" y="2886"/>
              <a:ext cx="12" cy="25"/>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 name="T12" fmla="*/ 0 60000 65536"/>
                <a:gd name="T13" fmla="*/ 0 60000 65536"/>
                <a:gd name="T14" fmla="*/ 0 60000 65536"/>
                <a:gd name="T15" fmla="*/ 0 60000 65536"/>
                <a:gd name="T16" fmla="*/ 0 60000 65536"/>
                <a:gd name="T17" fmla="*/ 0 60000 65536"/>
                <a:gd name="T18" fmla="*/ 0 w 16"/>
                <a:gd name="T19" fmla="*/ 0 h 34"/>
                <a:gd name="T20" fmla="*/ 16 w 1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0" name="Freeform 19"/>
            <p:cNvSpPr>
              <a:spLocks/>
            </p:cNvSpPr>
            <p:nvPr/>
          </p:nvSpPr>
          <p:spPr bwMode="gray">
            <a:xfrm>
              <a:off x="1426" y="2040"/>
              <a:ext cx="180" cy="88"/>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0"/>
                <a:gd name="T88" fmla="*/ 0 h 117"/>
                <a:gd name="T89" fmla="*/ 240 w 240"/>
                <a:gd name="T90" fmla="*/ 117 h 1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1" name="Freeform 20"/>
            <p:cNvSpPr>
              <a:spLocks/>
            </p:cNvSpPr>
            <p:nvPr/>
          </p:nvSpPr>
          <p:spPr bwMode="gray">
            <a:xfrm>
              <a:off x="1506" y="1999"/>
              <a:ext cx="146" cy="60"/>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4"/>
                <a:gd name="T34" fmla="*/ 0 h 80"/>
                <a:gd name="T35" fmla="*/ 194 w 194"/>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2" name="Freeform 21"/>
            <p:cNvSpPr>
              <a:spLocks/>
            </p:cNvSpPr>
            <p:nvPr/>
          </p:nvSpPr>
          <p:spPr bwMode="gray">
            <a:xfrm>
              <a:off x="1711" y="2069"/>
              <a:ext cx="233" cy="190"/>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0"/>
                <a:gd name="T133" fmla="*/ 0 h 254"/>
                <a:gd name="T134" fmla="*/ 310 w 310"/>
                <a:gd name="T135" fmla="*/ 254 h 2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3" name="Freeform 22"/>
            <p:cNvSpPr>
              <a:spLocks/>
            </p:cNvSpPr>
            <p:nvPr/>
          </p:nvSpPr>
          <p:spPr bwMode="gray">
            <a:xfrm>
              <a:off x="1709" y="1987"/>
              <a:ext cx="44" cy="37"/>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 name="T14" fmla="*/ 0 60000 65536"/>
                <a:gd name="T15" fmla="*/ 0 60000 65536"/>
                <a:gd name="T16" fmla="*/ 0 60000 65536"/>
                <a:gd name="T17" fmla="*/ 0 60000 65536"/>
                <a:gd name="T18" fmla="*/ 0 60000 65536"/>
                <a:gd name="T19" fmla="*/ 0 60000 65536"/>
                <a:gd name="T20" fmla="*/ 0 60000 65536"/>
                <a:gd name="T21" fmla="*/ 0 w 59"/>
                <a:gd name="T22" fmla="*/ 0 h 50"/>
                <a:gd name="T23" fmla="*/ 59 w 59"/>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4" name="Freeform 23"/>
            <p:cNvSpPr>
              <a:spLocks/>
            </p:cNvSpPr>
            <p:nvPr/>
          </p:nvSpPr>
          <p:spPr bwMode="gray">
            <a:xfrm>
              <a:off x="1625" y="2057"/>
              <a:ext cx="65" cy="42"/>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57"/>
                <a:gd name="T26" fmla="*/ 86 w 8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5" name="Freeform 24"/>
            <p:cNvSpPr>
              <a:spLocks/>
            </p:cNvSpPr>
            <p:nvPr/>
          </p:nvSpPr>
          <p:spPr bwMode="gray">
            <a:xfrm>
              <a:off x="1693" y="2065"/>
              <a:ext cx="54" cy="25"/>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 name="T12" fmla="*/ 0 60000 65536"/>
                <a:gd name="T13" fmla="*/ 0 60000 65536"/>
                <a:gd name="T14" fmla="*/ 0 60000 65536"/>
                <a:gd name="T15" fmla="*/ 0 60000 65536"/>
                <a:gd name="T16" fmla="*/ 0 60000 65536"/>
                <a:gd name="T17" fmla="*/ 0 60000 65536"/>
                <a:gd name="T18" fmla="*/ 0 w 73"/>
                <a:gd name="T19" fmla="*/ 0 h 34"/>
                <a:gd name="T20" fmla="*/ 73 w 7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6" name="Freeform 25"/>
            <p:cNvSpPr>
              <a:spLocks/>
            </p:cNvSpPr>
            <p:nvPr/>
          </p:nvSpPr>
          <p:spPr bwMode="gray">
            <a:xfrm>
              <a:off x="1664" y="2029"/>
              <a:ext cx="64" cy="34"/>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45"/>
                <a:gd name="T29" fmla="*/ 85 w 85"/>
                <a:gd name="T30" fmla="*/ 45 h 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7" name="Freeform 26"/>
            <p:cNvSpPr>
              <a:spLocks/>
            </p:cNvSpPr>
            <p:nvPr/>
          </p:nvSpPr>
          <p:spPr bwMode="gray">
            <a:xfrm>
              <a:off x="1637" y="1997"/>
              <a:ext cx="44" cy="24"/>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 name="T14" fmla="*/ 0 60000 65536"/>
                <a:gd name="T15" fmla="*/ 0 60000 65536"/>
                <a:gd name="T16" fmla="*/ 0 60000 65536"/>
                <a:gd name="T17" fmla="*/ 0 60000 65536"/>
                <a:gd name="T18" fmla="*/ 0 60000 65536"/>
                <a:gd name="T19" fmla="*/ 0 60000 65536"/>
                <a:gd name="T20" fmla="*/ 0 60000 65536"/>
                <a:gd name="T21" fmla="*/ 0 w 58"/>
                <a:gd name="T22" fmla="*/ 0 h 31"/>
                <a:gd name="T23" fmla="*/ 58 w 58"/>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8" name="Freeform 27"/>
            <p:cNvSpPr>
              <a:spLocks/>
            </p:cNvSpPr>
            <p:nvPr/>
          </p:nvSpPr>
          <p:spPr bwMode="gray">
            <a:xfrm>
              <a:off x="1751" y="2000"/>
              <a:ext cx="114" cy="77"/>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02"/>
                <a:gd name="T41" fmla="*/ 152 w 152"/>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49" name="Freeform 28"/>
            <p:cNvSpPr>
              <a:spLocks/>
            </p:cNvSpPr>
            <p:nvPr/>
          </p:nvSpPr>
          <p:spPr bwMode="gray">
            <a:xfrm>
              <a:off x="664" y="2245"/>
              <a:ext cx="25" cy="15"/>
            </a:xfrm>
            <a:custGeom>
              <a:avLst/>
              <a:gdLst>
                <a:gd name="T0" fmla="*/ 34 w 34"/>
                <a:gd name="T1" fmla="*/ 0 h 20"/>
                <a:gd name="T2" fmla="*/ 24 w 34"/>
                <a:gd name="T3" fmla="*/ 20 h 20"/>
                <a:gd name="T4" fmla="*/ 4 w 34"/>
                <a:gd name="T5" fmla="*/ 18 h 20"/>
                <a:gd name="T6" fmla="*/ 4 w 34"/>
                <a:gd name="T7" fmla="*/ 6 h 20"/>
                <a:gd name="T8" fmla="*/ 34 w 34"/>
                <a:gd name="T9" fmla="*/ 0 h 20"/>
                <a:gd name="T10" fmla="*/ 0 60000 65536"/>
                <a:gd name="T11" fmla="*/ 0 60000 65536"/>
                <a:gd name="T12" fmla="*/ 0 60000 65536"/>
                <a:gd name="T13" fmla="*/ 0 60000 65536"/>
                <a:gd name="T14" fmla="*/ 0 60000 65536"/>
                <a:gd name="T15" fmla="*/ 0 w 34"/>
                <a:gd name="T16" fmla="*/ 0 h 20"/>
                <a:gd name="T17" fmla="*/ 34 w 34"/>
                <a:gd name="T18" fmla="*/ 20 h 20"/>
              </a:gdLst>
              <a:ahLst/>
              <a:cxnLst>
                <a:cxn ang="T10">
                  <a:pos x="T0" y="T1"/>
                </a:cxn>
                <a:cxn ang="T11">
                  <a:pos x="T2" y="T3"/>
                </a:cxn>
                <a:cxn ang="T12">
                  <a:pos x="T4" y="T5"/>
                </a:cxn>
                <a:cxn ang="T13">
                  <a:pos x="T6" y="T7"/>
                </a:cxn>
                <a:cxn ang="T14">
                  <a:pos x="T8" y="T9"/>
                </a:cxn>
              </a:cxnLst>
              <a:rect l="T15" t="T16" r="T17" b="T18"/>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0" name="Freeform 29"/>
            <p:cNvSpPr>
              <a:spLocks/>
            </p:cNvSpPr>
            <p:nvPr/>
          </p:nvSpPr>
          <p:spPr bwMode="gray">
            <a:xfrm>
              <a:off x="1421" y="2756"/>
              <a:ext cx="16" cy="12"/>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1" name="Freeform 30"/>
            <p:cNvSpPr>
              <a:spLocks/>
            </p:cNvSpPr>
            <p:nvPr/>
          </p:nvSpPr>
          <p:spPr bwMode="gray">
            <a:xfrm>
              <a:off x="1424" y="2781"/>
              <a:ext cx="16" cy="12"/>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2" name="Freeform 31"/>
            <p:cNvSpPr>
              <a:spLocks/>
            </p:cNvSpPr>
            <p:nvPr/>
          </p:nvSpPr>
          <p:spPr bwMode="gray">
            <a:xfrm>
              <a:off x="1628" y="2913"/>
              <a:ext cx="15" cy="12"/>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3" name="Freeform 32"/>
            <p:cNvSpPr>
              <a:spLocks/>
            </p:cNvSpPr>
            <p:nvPr/>
          </p:nvSpPr>
          <p:spPr bwMode="gray">
            <a:xfrm>
              <a:off x="1752" y="2429"/>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4" name="Freeform 33"/>
            <p:cNvSpPr>
              <a:spLocks/>
            </p:cNvSpPr>
            <p:nvPr/>
          </p:nvSpPr>
          <p:spPr bwMode="gray">
            <a:xfrm>
              <a:off x="1652" y="2224"/>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5" name="Freeform 34"/>
            <p:cNvSpPr>
              <a:spLocks/>
            </p:cNvSpPr>
            <p:nvPr/>
          </p:nvSpPr>
          <p:spPr bwMode="gray">
            <a:xfrm>
              <a:off x="1717" y="2045"/>
              <a:ext cx="39" cy="18"/>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6" name="Freeform 35"/>
            <p:cNvSpPr>
              <a:spLocks/>
            </p:cNvSpPr>
            <p:nvPr/>
          </p:nvSpPr>
          <p:spPr bwMode="gray">
            <a:xfrm>
              <a:off x="1780" y="215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7" name="Freeform 36"/>
            <p:cNvSpPr>
              <a:spLocks/>
            </p:cNvSpPr>
            <p:nvPr/>
          </p:nvSpPr>
          <p:spPr bwMode="gray">
            <a:xfrm>
              <a:off x="1796" y="1951"/>
              <a:ext cx="696" cy="346"/>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29"/>
                <a:gd name="T163" fmla="*/ 0 h 462"/>
                <a:gd name="T164" fmla="*/ 929 w 929"/>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8" name="Freeform 37"/>
            <p:cNvSpPr>
              <a:spLocks/>
            </p:cNvSpPr>
            <p:nvPr/>
          </p:nvSpPr>
          <p:spPr bwMode="gray">
            <a:xfrm>
              <a:off x="2009" y="2135"/>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59" name="Freeform 38"/>
            <p:cNvSpPr>
              <a:spLocks/>
            </p:cNvSpPr>
            <p:nvPr/>
          </p:nvSpPr>
          <p:spPr bwMode="gray">
            <a:xfrm>
              <a:off x="2292" y="2201"/>
              <a:ext cx="128" cy="54"/>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2"/>
                <a:gd name="T41" fmla="*/ 172 w 172"/>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0" name="Freeform 39"/>
            <p:cNvSpPr>
              <a:spLocks/>
            </p:cNvSpPr>
            <p:nvPr/>
          </p:nvSpPr>
          <p:spPr bwMode="gray">
            <a:xfrm>
              <a:off x="2393" y="2038"/>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1" name="Freeform 40"/>
            <p:cNvSpPr>
              <a:spLocks/>
            </p:cNvSpPr>
            <p:nvPr/>
          </p:nvSpPr>
          <p:spPr bwMode="gray">
            <a:xfrm>
              <a:off x="2662" y="2006"/>
              <a:ext cx="155" cy="63"/>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
                <a:gd name="T55" fmla="*/ 0 h 85"/>
                <a:gd name="T56" fmla="*/ 206 w 206"/>
                <a:gd name="T57" fmla="*/ 85 h 8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2" name="Freeform 41"/>
            <p:cNvSpPr>
              <a:spLocks/>
            </p:cNvSpPr>
            <p:nvPr/>
          </p:nvSpPr>
          <p:spPr bwMode="gray">
            <a:xfrm>
              <a:off x="2759" y="2039"/>
              <a:ext cx="48" cy="21"/>
            </a:xfrm>
            <a:custGeom>
              <a:avLst/>
              <a:gdLst>
                <a:gd name="T0" fmla="*/ 36 w 64"/>
                <a:gd name="T1" fmla="*/ 6 h 28"/>
                <a:gd name="T2" fmla="*/ 8 w 64"/>
                <a:gd name="T3" fmla="*/ 4 h 28"/>
                <a:gd name="T4" fmla="*/ 24 w 64"/>
                <a:gd name="T5" fmla="*/ 28 h 28"/>
                <a:gd name="T6" fmla="*/ 54 w 64"/>
                <a:gd name="T7" fmla="*/ 14 h 28"/>
                <a:gd name="T8" fmla="*/ 36 w 64"/>
                <a:gd name="T9" fmla="*/ 6 h 28"/>
                <a:gd name="T10" fmla="*/ 0 60000 65536"/>
                <a:gd name="T11" fmla="*/ 0 60000 65536"/>
                <a:gd name="T12" fmla="*/ 0 60000 65536"/>
                <a:gd name="T13" fmla="*/ 0 60000 65536"/>
                <a:gd name="T14" fmla="*/ 0 60000 65536"/>
                <a:gd name="T15" fmla="*/ 0 w 64"/>
                <a:gd name="T16" fmla="*/ 0 h 28"/>
                <a:gd name="T17" fmla="*/ 64 w 64"/>
                <a:gd name="T18" fmla="*/ 28 h 28"/>
              </a:gdLst>
              <a:ahLst/>
              <a:cxnLst>
                <a:cxn ang="T10">
                  <a:pos x="T0" y="T1"/>
                </a:cxn>
                <a:cxn ang="T11">
                  <a:pos x="T2" y="T3"/>
                </a:cxn>
                <a:cxn ang="T12">
                  <a:pos x="T4" y="T5"/>
                </a:cxn>
                <a:cxn ang="T13">
                  <a:pos x="T6" y="T7"/>
                </a:cxn>
                <a:cxn ang="T14">
                  <a:pos x="T8" y="T9"/>
                </a:cxn>
              </a:cxnLst>
              <a:rect l="T15" t="T16" r="T17" b="T18"/>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3" name="Freeform 42"/>
            <p:cNvSpPr>
              <a:spLocks/>
            </p:cNvSpPr>
            <p:nvPr/>
          </p:nvSpPr>
          <p:spPr bwMode="gray">
            <a:xfrm>
              <a:off x="2467" y="2311"/>
              <a:ext cx="109" cy="132"/>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176"/>
                <a:gd name="T89" fmla="*/ 146 w 146"/>
                <a:gd name="T90" fmla="*/ 176 h 1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4" name="Freeform 43"/>
            <p:cNvSpPr>
              <a:spLocks/>
            </p:cNvSpPr>
            <p:nvPr/>
          </p:nvSpPr>
          <p:spPr bwMode="gray">
            <a:xfrm>
              <a:off x="2413" y="2359"/>
              <a:ext cx="69" cy="68"/>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
                <a:gd name="T34" fmla="*/ 0 h 92"/>
                <a:gd name="T35" fmla="*/ 92 w 92"/>
                <a:gd name="T36" fmla="*/ 92 h 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5" name="Freeform 44"/>
            <p:cNvSpPr>
              <a:spLocks/>
            </p:cNvSpPr>
            <p:nvPr/>
          </p:nvSpPr>
          <p:spPr bwMode="gray">
            <a:xfrm>
              <a:off x="4099" y="3502"/>
              <a:ext cx="474" cy="495"/>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
                <a:gd name="T145" fmla="*/ 0 h 660"/>
                <a:gd name="T146" fmla="*/ 633 w 633"/>
                <a:gd name="T147" fmla="*/ 660 h 66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6" name="Freeform 45"/>
            <p:cNvSpPr>
              <a:spLocks/>
            </p:cNvSpPr>
            <p:nvPr/>
          </p:nvSpPr>
          <p:spPr bwMode="gray">
            <a:xfrm>
              <a:off x="4246" y="3241"/>
              <a:ext cx="319" cy="210"/>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6"/>
                <a:gd name="T115" fmla="*/ 0 h 280"/>
                <a:gd name="T116" fmla="*/ 426 w 426"/>
                <a:gd name="T117" fmla="*/ 280 h 28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000000">
                <a:alpha val="20000"/>
              </a:srgbClr>
            </a:solidFill>
            <a:ln w="6350">
              <a:noFill/>
              <a:prstDash val="dash"/>
              <a:round/>
              <a:headEnd/>
              <a:tailEnd/>
            </a:ln>
          </p:spPr>
          <p:txBody>
            <a:bodyPr/>
            <a:lstStyle/>
            <a:p>
              <a:endParaRPr lang="zh-CN" altLang="en-US"/>
            </a:p>
          </p:txBody>
        </p:sp>
        <p:sp>
          <p:nvSpPr>
            <p:cNvPr id="5167" name="Freeform 46"/>
            <p:cNvSpPr>
              <a:spLocks/>
            </p:cNvSpPr>
            <p:nvPr/>
          </p:nvSpPr>
          <p:spPr bwMode="gray">
            <a:xfrm>
              <a:off x="4255" y="3243"/>
              <a:ext cx="311" cy="211"/>
            </a:xfrm>
            <a:custGeom>
              <a:avLst/>
              <a:gdLst>
                <a:gd name="T0" fmla="*/ 0 w 416"/>
                <a:gd name="T1" fmla="*/ 1 h 282"/>
                <a:gd name="T2" fmla="*/ 20 w 416"/>
                <a:gd name="T3" fmla="*/ 37 h 282"/>
                <a:gd name="T4" fmla="*/ 28 w 416"/>
                <a:gd name="T5" fmla="*/ 49 h 282"/>
                <a:gd name="T6" fmla="*/ 84 w 416"/>
                <a:gd name="T7" fmla="*/ 89 h 282"/>
                <a:gd name="T8" fmla="*/ 120 w 416"/>
                <a:gd name="T9" fmla="*/ 113 h 282"/>
                <a:gd name="T10" fmla="*/ 132 w 416"/>
                <a:gd name="T11" fmla="*/ 121 h 282"/>
                <a:gd name="T12" fmla="*/ 136 w 416"/>
                <a:gd name="T13" fmla="*/ 169 h 282"/>
                <a:gd name="T14" fmla="*/ 116 w 416"/>
                <a:gd name="T15" fmla="*/ 201 h 282"/>
                <a:gd name="T16" fmla="*/ 136 w 416"/>
                <a:gd name="T17" fmla="*/ 197 h 282"/>
                <a:gd name="T18" fmla="*/ 148 w 416"/>
                <a:gd name="T19" fmla="*/ 189 h 282"/>
                <a:gd name="T20" fmla="*/ 160 w 416"/>
                <a:gd name="T21" fmla="*/ 201 h 282"/>
                <a:gd name="T22" fmla="*/ 184 w 416"/>
                <a:gd name="T23" fmla="*/ 217 h 282"/>
                <a:gd name="T24" fmla="*/ 208 w 416"/>
                <a:gd name="T25" fmla="*/ 233 h 282"/>
                <a:gd name="T26" fmla="*/ 240 w 416"/>
                <a:gd name="T27" fmla="*/ 221 h 282"/>
                <a:gd name="T28" fmla="*/ 248 w 416"/>
                <a:gd name="T29" fmla="*/ 197 h 282"/>
                <a:gd name="T30" fmla="*/ 268 w 416"/>
                <a:gd name="T31" fmla="*/ 201 h 282"/>
                <a:gd name="T32" fmla="*/ 292 w 416"/>
                <a:gd name="T33" fmla="*/ 209 h 282"/>
                <a:gd name="T34" fmla="*/ 340 w 416"/>
                <a:gd name="T35" fmla="*/ 281 h 282"/>
                <a:gd name="T36" fmla="*/ 356 w 416"/>
                <a:gd name="T37" fmla="*/ 277 h 282"/>
                <a:gd name="T38" fmla="*/ 352 w 416"/>
                <a:gd name="T39" fmla="*/ 253 h 282"/>
                <a:gd name="T40" fmla="*/ 316 w 416"/>
                <a:gd name="T41" fmla="*/ 197 h 282"/>
                <a:gd name="T42" fmla="*/ 360 w 416"/>
                <a:gd name="T43" fmla="*/ 173 h 282"/>
                <a:gd name="T44" fmla="*/ 408 w 416"/>
                <a:gd name="T45" fmla="*/ 145 h 282"/>
                <a:gd name="T46" fmla="*/ 409 w 416"/>
                <a:gd name="T47" fmla="*/ 120 h 282"/>
                <a:gd name="T48" fmla="*/ 367 w 416"/>
                <a:gd name="T49" fmla="*/ 138 h 282"/>
                <a:gd name="T50" fmla="*/ 308 w 416"/>
                <a:gd name="T51" fmla="*/ 137 h 282"/>
                <a:gd name="T52" fmla="*/ 264 w 416"/>
                <a:gd name="T53" fmla="*/ 97 h 282"/>
                <a:gd name="T54" fmla="*/ 180 w 416"/>
                <a:gd name="T55" fmla="*/ 61 h 282"/>
                <a:gd name="T56" fmla="*/ 132 w 416"/>
                <a:gd name="T57" fmla="*/ 33 h 282"/>
                <a:gd name="T58" fmla="*/ 92 w 416"/>
                <a:gd name="T59" fmla="*/ 41 h 282"/>
                <a:gd name="T60" fmla="*/ 76 w 416"/>
                <a:gd name="T61" fmla="*/ 57 h 282"/>
                <a:gd name="T62" fmla="*/ 56 w 416"/>
                <a:gd name="T63" fmla="*/ 17 h 282"/>
                <a:gd name="T64" fmla="*/ 0 w 416"/>
                <a:gd name="T65" fmla="*/ 1 h 2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6"/>
                <a:gd name="T100" fmla="*/ 0 h 282"/>
                <a:gd name="T101" fmla="*/ 416 w 416"/>
                <a:gd name="T102" fmla="*/ 282 h 2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8" name="Freeform 47"/>
            <p:cNvSpPr>
              <a:spLocks/>
            </p:cNvSpPr>
            <p:nvPr/>
          </p:nvSpPr>
          <p:spPr bwMode="gray">
            <a:xfrm>
              <a:off x="4485" y="4013"/>
              <a:ext cx="45" cy="58"/>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 name="T14" fmla="*/ 0 60000 65536"/>
                <a:gd name="T15" fmla="*/ 0 60000 65536"/>
                <a:gd name="T16" fmla="*/ 0 60000 65536"/>
                <a:gd name="T17" fmla="*/ 0 60000 65536"/>
                <a:gd name="T18" fmla="*/ 0 60000 65536"/>
                <a:gd name="T19" fmla="*/ 0 60000 65536"/>
                <a:gd name="T20" fmla="*/ 0 60000 65536"/>
                <a:gd name="T21" fmla="*/ 0 w 60"/>
                <a:gd name="T22" fmla="*/ 0 h 78"/>
                <a:gd name="T23" fmla="*/ 60 w 60"/>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69" name="Freeform 48"/>
            <p:cNvSpPr>
              <a:spLocks/>
            </p:cNvSpPr>
            <p:nvPr/>
          </p:nvSpPr>
          <p:spPr bwMode="gray">
            <a:xfrm>
              <a:off x="4621" y="3923"/>
              <a:ext cx="164" cy="85"/>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9"/>
                <a:gd name="T43" fmla="*/ 0 h 113"/>
                <a:gd name="T44" fmla="*/ 219 w 219"/>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0" name="Freeform 49"/>
            <p:cNvSpPr>
              <a:spLocks/>
            </p:cNvSpPr>
            <p:nvPr/>
          </p:nvSpPr>
          <p:spPr bwMode="gray">
            <a:xfrm>
              <a:off x="4791" y="3873"/>
              <a:ext cx="104" cy="92"/>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
                <a:gd name="T37" fmla="*/ 0 h 122"/>
                <a:gd name="T38" fmla="*/ 139 w 139"/>
                <a:gd name="T39" fmla="*/ 122 h 1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1" name="Freeform 50"/>
            <p:cNvSpPr>
              <a:spLocks/>
            </p:cNvSpPr>
            <p:nvPr/>
          </p:nvSpPr>
          <p:spPr bwMode="gray">
            <a:xfrm>
              <a:off x="4846" y="3832"/>
              <a:ext cx="37" cy="26"/>
            </a:xfrm>
            <a:custGeom>
              <a:avLst/>
              <a:gdLst>
                <a:gd name="T0" fmla="*/ 29 w 49"/>
                <a:gd name="T1" fmla="*/ 0 h 35"/>
                <a:gd name="T2" fmla="*/ 8 w 49"/>
                <a:gd name="T3" fmla="*/ 11 h 35"/>
                <a:gd name="T4" fmla="*/ 24 w 49"/>
                <a:gd name="T5" fmla="*/ 35 h 35"/>
                <a:gd name="T6" fmla="*/ 39 w 49"/>
                <a:gd name="T7" fmla="*/ 26 h 35"/>
                <a:gd name="T8" fmla="*/ 29 w 49"/>
                <a:gd name="T9" fmla="*/ 0 h 35"/>
                <a:gd name="T10" fmla="*/ 0 60000 65536"/>
                <a:gd name="T11" fmla="*/ 0 60000 65536"/>
                <a:gd name="T12" fmla="*/ 0 60000 65536"/>
                <a:gd name="T13" fmla="*/ 0 60000 65536"/>
                <a:gd name="T14" fmla="*/ 0 60000 65536"/>
                <a:gd name="T15" fmla="*/ 0 w 49"/>
                <a:gd name="T16" fmla="*/ 0 h 35"/>
                <a:gd name="T17" fmla="*/ 49 w 49"/>
                <a:gd name="T18" fmla="*/ 35 h 35"/>
              </a:gdLst>
              <a:ahLst/>
              <a:cxnLst>
                <a:cxn ang="T10">
                  <a:pos x="T0" y="T1"/>
                </a:cxn>
                <a:cxn ang="T11">
                  <a:pos x="T2" y="T3"/>
                </a:cxn>
                <a:cxn ang="T12">
                  <a:pos x="T4" y="T5"/>
                </a:cxn>
                <a:cxn ang="T13">
                  <a:pos x="T6" y="T7"/>
                </a:cxn>
                <a:cxn ang="T14">
                  <a:pos x="T8" y="T9"/>
                </a:cxn>
              </a:cxnLst>
              <a:rect l="T15" t="T16" r="T17" b="T18"/>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2" name="Freeform 51"/>
            <p:cNvSpPr>
              <a:spLocks/>
            </p:cNvSpPr>
            <p:nvPr/>
          </p:nvSpPr>
          <p:spPr bwMode="gray">
            <a:xfrm>
              <a:off x="3123" y="3346"/>
              <a:ext cx="123" cy="201"/>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268"/>
                <a:gd name="T53" fmla="*/ 164 w 164"/>
                <a:gd name="T54" fmla="*/ 268 h 2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3" name="Freeform 52"/>
            <p:cNvSpPr>
              <a:spLocks/>
            </p:cNvSpPr>
            <p:nvPr/>
          </p:nvSpPr>
          <p:spPr bwMode="gray">
            <a:xfrm>
              <a:off x="3655" y="3034"/>
              <a:ext cx="49" cy="61"/>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 name="T12" fmla="*/ 0 60000 65536"/>
                <a:gd name="T13" fmla="*/ 0 60000 65536"/>
                <a:gd name="T14" fmla="*/ 0 60000 65536"/>
                <a:gd name="T15" fmla="*/ 0 60000 65536"/>
                <a:gd name="T16" fmla="*/ 0 60000 65536"/>
                <a:gd name="T17" fmla="*/ 0 60000 65536"/>
                <a:gd name="T18" fmla="*/ 0 w 66"/>
                <a:gd name="T19" fmla="*/ 0 h 81"/>
                <a:gd name="T20" fmla="*/ 66 w 66"/>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4" name="Freeform 53"/>
            <p:cNvSpPr>
              <a:spLocks/>
            </p:cNvSpPr>
            <p:nvPr/>
          </p:nvSpPr>
          <p:spPr bwMode="gray">
            <a:xfrm>
              <a:off x="3988" y="3100"/>
              <a:ext cx="111" cy="183"/>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44"/>
                <a:gd name="T44" fmla="*/ 148 w 148"/>
                <a:gd name="T45" fmla="*/ 244 h 2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5" name="Freeform 54"/>
            <p:cNvSpPr>
              <a:spLocks/>
            </p:cNvSpPr>
            <p:nvPr/>
          </p:nvSpPr>
          <p:spPr bwMode="gray">
            <a:xfrm>
              <a:off x="3894" y="3043"/>
              <a:ext cx="72" cy="137"/>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6"/>
                <a:gd name="T64" fmla="*/ 0 h 183"/>
                <a:gd name="T65" fmla="*/ 96 w 96"/>
                <a:gd name="T66" fmla="*/ 183 h 1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6" name="Freeform 55"/>
            <p:cNvSpPr>
              <a:spLocks/>
            </p:cNvSpPr>
            <p:nvPr/>
          </p:nvSpPr>
          <p:spPr bwMode="gray">
            <a:xfrm>
              <a:off x="3943" y="3153"/>
              <a:ext cx="40" cy="131"/>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175"/>
                <a:gd name="T38" fmla="*/ 54 w 54"/>
                <a:gd name="T39" fmla="*/ 175 h 1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7" name="Freeform 56"/>
            <p:cNvSpPr>
              <a:spLocks/>
            </p:cNvSpPr>
            <p:nvPr/>
          </p:nvSpPr>
          <p:spPr bwMode="gray">
            <a:xfrm>
              <a:off x="3988" y="3290"/>
              <a:ext cx="65" cy="54"/>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3"/>
                <a:gd name="T41" fmla="*/ 86 w 86"/>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8" name="Freeform 57"/>
            <p:cNvSpPr>
              <a:spLocks/>
            </p:cNvSpPr>
            <p:nvPr/>
          </p:nvSpPr>
          <p:spPr bwMode="gray">
            <a:xfrm>
              <a:off x="4092" y="3195"/>
              <a:ext cx="83" cy="117"/>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
                <a:gd name="T79" fmla="*/ 0 h 156"/>
                <a:gd name="T80" fmla="*/ 111 w 111"/>
                <a:gd name="T81" fmla="*/ 156 h 1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79" name="Freeform 58"/>
            <p:cNvSpPr>
              <a:spLocks/>
            </p:cNvSpPr>
            <p:nvPr/>
          </p:nvSpPr>
          <p:spPr bwMode="gray">
            <a:xfrm>
              <a:off x="4064" y="2777"/>
              <a:ext cx="22" cy="71"/>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94"/>
                <a:gd name="T26" fmla="*/ 30 w 30"/>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0" name="Freeform 59"/>
            <p:cNvSpPr>
              <a:spLocks/>
            </p:cNvSpPr>
            <p:nvPr/>
          </p:nvSpPr>
          <p:spPr bwMode="gray">
            <a:xfrm>
              <a:off x="4078" y="2896"/>
              <a:ext cx="61" cy="118"/>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58"/>
                <a:gd name="T62" fmla="*/ 81 w 81"/>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1" name="Freeform 60"/>
            <p:cNvSpPr>
              <a:spLocks/>
            </p:cNvSpPr>
            <p:nvPr/>
          </p:nvSpPr>
          <p:spPr bwMode="gray">
            <a:xfrm>
              <a:off x="4121" y="3052"/>
              <a:ext cx="64" cy="79"/>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5"/>
                <a:gd name="T43" fmla="*/ 0 h 105"/>
                <a:gd name="T44" fmla="*/ 85 w 85"/>
                <a:gd name="T45" fmla="*/ 105 h 1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2" name="Freeform 61"/>
            <p:cNvSpPr>
              <a:spLocks/>
            </p:cNvSpPr>
            <p:nvPr/>
          </p:nvSpPr>
          <p:spPr bwMode="gray">
            <a:xfrm>
              <a:off x="4197" y="3193"/>
              <a:ext cx="29" cy="49"/>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66"/>
                <a:gd name="T29" fmla="*/ 38 w 38"/>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3" name="Freeform 62"/>
            <p:cNvSpPr>
              <a:spLocks/>
            </p:cNvSpPr>
            <p:nvPr/>
          </p:nvSpPr>
          <p:spPr bwMode="gray">
            <a:xfrm>
              <a:off x="4181" y="3275"/>
              <a:ext cx="18" cy="17"/>
            </a:xfrm>
            <a:custGeom>
              <a:avLst/>
              <a:gdLst>
                <a:gd name="T0" fmla="*/ 0 w 24"/>
                <a:gd name="T1" fmla="*/ 0 h 23"/>
                <a:gd name="T2" fmla="*/ 6 w 24"/>
                <a:gd name="T3" fmla="*/ 23 h 23"/>
                <a:gd name="T4" fmla="*/ 24 w 24"/>
                <a:gd name="T5" fmla="*/ 11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0" y="0"/>
                  </a:moveTo>
                  <a:cubicBezTo>
                    <a:pt x="1" y="8"/>
                    <a:pt x="3" y="16"/>
                    <a:pt x="6" y="23"/>
                  </a:cubicBezTo>
                  <a:cubicBezTo>
                    <a:pt x="19" y="20"/>
                    <a:pt x="19" y="22"/>
                    <a:pt x="24" y="11"/>
                  </a:cubicBezTo>
                  <a:cubicBezTo>
                    <a:pt x="20" y="0"/>
                    <a:pt x="4" y="8"/>
                    <a:pt x="0"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4" name="Freeform 63"/>
            <p:cNvSpPr>
              <a:spLocks/>
            </p:cNvSpPr>
            <p:nvPr/>
          </p:nvSpPr>
          <p:spPr bwMode="gray">
            <a:xfrm>
              <a:off x="4208" y="3265"/>
              <a:ext cx="45" cy="37"/>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49"/>
                <a:gd name="T29" fmla="*/ 60 w 60"/>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5" name="Freeform 64"/>
            <p:cNvSpPr>
              <a:spLocks/>
            </p:cNvSpPr>
            <p:nvPr/>
          </p:nvSpPr>
          <p:spPr bwMode="gray">
            <a:xfrm>
              <a:off x="4277" y="3335"/>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6" name="Freeform 65"/>
            <p:cNvSpPr>
              <a:spLocks/>
            </p:cNvSpPr>
            <p:nvPr/>
          </p:nvSpPr>
          <p:spPr bwMode="gray">
            <a:xfrm>
              <a:off x="4544" y="3293"/>
              <a:ext cx="46" cy="47"/>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3"/>
                <a:gd name="T26" fmla="*/ 61 w 61"/>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7" name="Freeform 66"/>
            <p:cNvSpPr>
              <a:spLocks/>
            </p:cNvSpPr>
            <p:nvPr/>
          </p:nvSpPr>
          <p:spPr bwMode="gray">
            <a:xfrm>
              <a:off x="4147" y="3352"/>
              <a:ext cx="46" cy="50"/>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1"/>
                <a:gd name="T43" fmla="*/ 0 h 67"/>
                <a:gd name="T44" fmla="*/ 61 w 61"/>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8" name="Freeform 67"/>
            <p:cNvSpPr>
              <a:spLocks/>
            </p:cNvSpPr>
            <p:nvPr/>
          </p:nvSpPr>
          <p:spPr bwMode="gray">
            <a:xfrm>
              <a:off x="4098" y="3371"/>
              <a:ext cx="32" cy="27"/>
            </a:xfrm>
            <a:custGeom>
              <a:avLst/>
              <a:gdLst>
                <a:gd name="T0" fmla="*/ 21 w 43"/>
                <a:gd name="T1" fmla="*/ 3 h 36"/>
                <a:gd name="T2" fmla="*/ 6 w 43"/>
                <a:gd name="T3" fmla="*/ 6 h 36"/>
                <a:gd name="T4" fmla="*/ 33 w 43"/>
                <a:gd name="T5" fmla="*/ 36 h 36"/>
                <a:gd name="T6" fmla="*/ 42 w 43"/>
                <a:gd name="T7" fmla="*/ 30 h 36"/>
                <a:gd name="T8" fmla="*/ 21 w 43"/>
                <a:gd name="T9" fmla="*/ 3 h 36"/>
                <a:gd name="T10" fmla="*/ 0 60000 65536"/>
                <a:gd name="T11" fmla="*/ 0 60000 65536"/>
                <a:gd name="T12" fmla="*/ 0 60000 65536"/>
                <a:gd name="T13" fmla="*/ 0 60000 65536"/>
                <a:gd name="T14" fmla="*/ 0 60000 65536"/>
                <a:gd name="T15" fmla="*/ 0 w 43"/>
                <a:gd name="T16" fmla="*/ 0 h 36"/>
                <a:gd name="T17" fmla="*/ 43 w 43"/>
                <a:gd name="T18" fmla="*/ 36 h 36"/>
              </a:gdLst>
              <a:ahLst/>
              <a:cxnLst>
                <a:cxn ang="T10">
                  <a:pos x="T0" y="T1"/>
                </a:cxn>
                <a:cxn ang="T11">
                  <a:pos x="T2" y="T3"/>
                </a:cxn>
                <a:cxn ang="T12">
                  <a:pos x="T4" y="T5"/>
                </a:cxn>
                <a:cxn ang="T13">
                  <a:pos x="T6" y="T7"/>
                </a:cxn>
                <a:cxn ang="T14">
                  <a:pos x="T8" y="T9"/>
                </a:cxn>
              </a:cxnLst>
              <a:rect l="T15" t="T16" r="T17" b="T18"/>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89" name="Freeform 68"/>
            <p:cNvSpPr>
              <a:spLocks/>
            </p:cNvSpPr>
            <p:nvPr/>
          </p:nvSpPr>
          <p:spPr bwMode="gray">
            <a:xfrm>
              <a:off x="4077" y="3342"/>
              <a:ext cx="24" cy="31"/>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41"/>
                <a:gd name="T26" fmla="*/ 32 w 3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0" name="Freeform 69"/>
            <p:cNvSpPr>
              <a:spLocks/>
            </p:cNvSpPr>
            <p:nvPr/>
          </p:nvSpPr>
          <p:spPr bwMode="gray">
            <a:xfrm>
              <a:off x="4111" y="3353"/>
              <a:ext cx="34" cy="24"/>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 name="T12" fmla="*/ 0 60000 65536"/>
                <a:gd name="T13" fmla="*/ 0 60000 65536"/>
                <a:gd name="T14" fmla="*/ 0 60000 65536"/>
                <a:gd name="T15" fmla="*/ 0 60000 65536"/>
                <a:gd name="T16" fmla="*/ 0 60000 65536"/>
                <a:gd name="T17" fmla="*/ 0 60000 65536"/>
                <a:gd name="T18" fmla="*/ 0 w 45"/>
                <a:gd name="T19" fmla="*/ 0 h 32"/>
                <a:gd name="T20" fmla="*/ 45 w 45"/>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1" name="Freeform 70"/>
            <p:cNvSpPr>
              <a:spLocks/>
            </p:cNvSpPr>
            <p:nvPr/>
          </p:nvSpPr>
          <p:spPr bwMode="gray">
            <a:xfrm>
              <a:off x="4062" y="3021"/>
              <a:ext cx="27" cy="55"/>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74"/>
                <a:gd name="T26" fmla="*/ 35 w 3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2" name="Freeform 71"/>
            <p:cNvSpPr>
              <a:spLocks/>
            </p:cNvSpPr>
            <p:nvPr/>
          </p:nvSpPr>
          <p:spPr bwMode="gray">
            <a:xfrm>
              <a:off x="4113" y="3012"/>
              <a:ext cx="19" cy="55"/>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 name="T14" fmla="*/ 0 60000 65536"/>
                <a:gd name="T15" fmla="*/ 0 60000 65536"/>
                <a:gd name="T16" fmla="*/ 0 60000 65536"/>
                <a:gd name="T17" fmla="*/ 0 60000 65536"/>
                <a:gd name="T18" fmla="*/ 0 60000 65536"/>
                <a:gd name="T19" fmla="*/ 0 60000 65536"/>
                <a:gd name="T20" fmla="*/ 0 60000 65536"/>
                <a:gd name="T21" fmla="*/ 0 w 25"/>
                <a:gd name="T22" fmla="*/ 0 h 73"/>
                <a:gd name="T23" fmla="*/ 25 w 25"/>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3" name="Freeform 72"/>
            <p:cNvSpPr>
              <a:spLocks/>
            </p:cNvSpPr>
            <p:nvPr/>
          </p:nvSpPr>
          <p:spPr bwMode="gray">
            <a:xfrm>
              <a:off x="4135" y="2995"/>
              <a:ext cx="10" cy="25"/>
            </a:xfrm>
            <a:custGeom>
              <a:avLst/>
              <a:gdLst>
                <a:gd name="T0" fmla="*/ 11 w 14"/>
                <a:gd name="T1" fmla="*/ 0 h 33"/>
                <a:gd name="T2" fmla="*/ 1 w 14"/>
                <a:gd name="T3" fmla="*/ 10 h 33"/>
                <a:gd name="T4" fmla="*/ 11 w 14"/>
                <a:gd name="T5" fmla="*/ 25 h 33"/>
                <a:gd name="T6" fmla="*/ 11 w 14"/>
                <a:gd name="T7" fmla="*/ 0 h 33"/>
                <a:gd name="T8" fmla="*/ 0 60000 65536"/>
                <a:gd name="T9" fmla="*/ 0 60000 65536"/>
                <a:gd name="T10" fmla="*/ 0 60000 65536"/>
                <a:gd name="T11" fmla="*/ 0 60000 65536"/>
                <a:gd name="T12" fmla="*/ 0 w 14"/>
                <a:gd name="T13" fmla="*/ 0 h 33"/>
                <a:gd name="T14" fmla="*/ 14 w 14"/>
                <a:gd name="T15" fmla="*/ 33 h 33"/>
              </a:gdLst>
              <a:ahLst/>
              <a:cxnLst>
                <a:cxn ang="T8">
                  <a:pos x="T0" y="T1"/>
                </a:cxn>
                <a:cxn ang="T9">
                  <a:pos x="T2" y="T3"/>
                </a:cxn>
                <a:cxn ang="T10">
                  <a:pos x="T4" y="T5"/>
                </a:cxn>
                <a:cxn ang="T11">
                  <a:pos x="T6" y="T7"/>
                </a:cxn>
              </a:cxnLst>
              <a:rect l="T12" t="T13" r="T14" b="T15"/>
              <a:pathLst>
                <a:path w="14" h="33">
                  <a:moveTo>
                    <a:pt x="11" y="0"/>
                  </a:moveTo>
                  <a:cubicBezTo>
                    <a:pt x="7" y="3"/>
                    <a:pt x="5" y="7"/>
                    <a:pt x="1" y="10"/>
                  </a:cubicBezTo>
                  <a:cubicBezTo>
                    <a:pt x="2" y="18"/>
                    <a:pt x="0" y="33"/>
                    <a:pt x="11" y="25"/>
                  </a:cubicBezTo>
                  <a:cubicBezTo>
                    <a:pt x="14" y="15"/>
                    <a:pt x="5" y="4"/>
                    <a:pt x="11"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4" name="Freeform 73"/>
            <p:cNvSpPr>
              <a:spLocks/>
            </p:cNvSpPr>
            <p:nvPr/>
          </p:nvSpPr>
          <p:spPr bwMode="gray">
            <a:xfrm>
              <a:off x="4145" y="3007"/>
              <a:ext cx="21" cy="48"/>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64"/>
                <a:gd name="T26" fmla="*/ 28 w 28"/>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5" name="Freeform 74"/>
            <p:cNvSpPr>
              <a:spLocks/>
            </p:cNvSpPr>
            <p:nvPr/>
          </p:nvSpPr>
          <p:spPr bwMode="gray">
            <a:xfrm>
              <a:off x="3876" y="3076"/>
              <a:ext cx="12" cy="27"/>
            </a:xfrm>
            <a:custGeom>
              <a:avLst/>
              <a:gdLst>
                <a:gd name="T0" fmla="*/ 14 w 16"/>
                <a:gd name="T1" fmla="*/ 3 h 36"/>
                <a:gd name="T2" fmla="*/ 0 w 16"/>
                <a:gd name="T3" fmla="*/ 7 h 36"/>
                <a:gd name="T4" fmla="*/ 8 w 16"/>
                <a:gd name="T5" fmla="*/ 22 h 36"/>
                <a:gd name="T6" fmla="*/ 14 w 16"/>
                <a:gd name="T7" fmla="*/ 3 h 36"/>
                <a:gd name="T8" fmla="*/ 0 60000 65536"/>
                <a:gd name="T9" fmla="*/ 0 60000 65536"/>
                <a:gd name="T10" fmla="*/ 0 60000 65536"/>
                <a:gd name="T11" fmla="*/ 0 60000 65536"/>
                <a:gd name="T12" fmla="*/ 0 w 16"/>
                <a:gd name="T13" fmla="*/ 0 h 36"/>
                <a:gd name="T14" fmla="*/ 16 w 16"/>
                <a:gd name="T15" fmla="*/ 36 h 36"/>
              </a:gdLst>
              <a:ahLst/>
              <a:cxnLst>
                <a:cxn ang="T8">
                  <a:pos x="T0" y="T1"/>
                </a:cxn>
                <a:cxn ang="T9">
                  <a:pos x="T2" y="T3"/>
                </a:cxn>
                <a:cxn ang="T10">
                  <a:pos x="T4" y="T5"/>
                </a:cxn>
                <a:cxn ang="T11">
                  <a:pos x="T6" y="T7"/>
                </a:cxn>
              </a:cxnLst>
              <a:rect l="T12" t="T13" r="T14" b="T15"/>
              <a:pathLst>
                <a:path w="16" h="36">
                  <a:moveTo>
                    <a:pt x="14" y="3"/>
                  </a:moveTo>
                  <a:cubicBezTo>
                    <a:pt x="7" y="0"/>
                    <a:pt x="4" y="1"/>
                    <a:pt x="0" y="7"/>
                  </a:cubicBezTo>
                  <a:cubicBezTo>
                    <a:pt x="3" y="14"/>
                    <a:pt x="2" y="17"/>
                    <a:pt x="8" y="22"/>
                  </a:cubicBezTo>
                  <a:cubicBezTo>
                    <a:pt x="16" y="36"/>
                    <a:pt x="11" y="7"/>
                    <a:pt x="14" y="3"/>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6" name="Freeform 75"/>
            <p:cNvSpPr>
              <a:spLocks/>
            </p:cNvSpPr>
            <p:nvPr/>
          </p:nvSpPr>
          <p:spPr bwMode="gray">
            <a:xfrm>
              <a:off x="3866" y="3053"/>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7" name="Freeform 76"/>
            <p:cNvSpPr>
              <a:spLocks/>
            </p:cNvSpPr>
            <p:nvPr/>
          </p:nvSpPr>
          <p:spPr bwMode="gray">
            <a:xfrm>
              <a:off x="3862" y="3035"/>
              <a:ext cx="12" cy="14"/>
            </a:xfrm>
            <a:custGeom>
              <a:avLst/>
              <a:gdLst>
                <a:gd name="T0" fmla="*/ 10 w 16"/>
                <a:gd name="T1" fmla="*/ 5 h 19"/>
                <a:gd name="T2" fmla="*/ 0 w 16"/>
                <a:gd name="T3" fmla="*/ 10 h 19"/>
                <a:gd name="T4" fmla="*/ 12 w 16"/>
                <a:gd name="T5" fmla="*/ 19 h 19"/>
                <a:gd name="T6" fmla="*/ 10 w 16"/>
                <a:gd name="T7" fmla="*/ 5 h 19"/>
                <a:gd name="T8" fmla="*/ 0 60000 65536"/>
                <a:gd name="T9" fmla="*/ 0 60000 65536"/>
                <a:gd name="T10" fmla="*/ 0 60000 65536"/>
                <a:gd name="T11" fmla="*/ 0 60000 65536"/>
                <a:gd name="T12" fmla="*/ 0 w 16"/>
                <a:gd name="T13" fmla="*/ 0 h 19"/>
                <a:gd name="T14" fmla="*/ 16 w 16"/>
                <a:gd name="T15" fmla="*/ 19 h 19"/>
              </a:gdLst>
              <a:ahLst/>
              <a:cxnLst>
                <a:cxn ang="T8">
                  <a:pos x="T0" y="T1"/>
                </a:cxn>
                <a:cxn ang="T9">
                  <a:pos x="T2" y="T3"/>
                </a:cxn>
                <a:cxn ang="T10">
                  <a:pos x="T4" y="T5"/>
                </a:cxn>
                <a:cxn ang="T11">
                  <a:pos x="T6" y="T7"/>
                </a:cxn>
              </a:cxnLst>
              <a:rect l="T12" t="T13" r="T14" b="T15"/>
              <a:pathLst>
                <a:path w="16" h="19">
                  <a:moveTo>
                    <a:pt x="10" y="5"/>
                  </a:moveTo>
                  <a:cubicBezTo>
                    <a:pt x="4" y="0"/>
                    <a:pt x="1" y="3"/>
                    <a:pt x="0" y="10"/>
                  </a:cubicBezTo>
                  <a:cubicBezTo>
                    <a:pt x="4" y="15"/>
                    <a:pt x="7" y="16"/>
                    <a:pt x="12" y="19"/>
                  </a:cubicBezTo>
                  <a:cubicBezTo>
                    <a:pt x="16" y="12"/>
                    <a:pt x="14"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8" name="Freeform 77"/>
            <p:cNvSpPr>
              <a:spLocks/>
            </p:cNvSpPr>
            <p:nvPr/>
          </p:nvSpPr>
          <p:spPr bwMode="gray">
            <a:xfrm>
              <a:off x="3850" y="2995"/>
              <a:ext cx="11" cy="19"/>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199" name="Freeform 78"/>
            <p:cNvSpPr>
              <a:spLocks/>
            </p:cNvSpPr>
            <p:nvPr/>
          </p:nvSpPr>
          <p:spPr bwMode="gray">
            <a:xfrm>
              <a:off x="3852" y="3020"/>
              <a:ext cx="16" cy="13"/>
            </a:xfrm>
            <a:custGeom>
              <a:avLst/>
              <a:gdLst>
                <a:gd name="T0" fmla="*/ 13 w 22"/>
                <a:gd name="T1" fmla="*/ 0 h 18"/>
                <a:gd name="T2" fmla="*/ 19 w 22"/>
                <a:gd name="T3" fmla="*/ 18 h 18"/>
                <a:gd name="T4" fmla="*/ 14 w 22"/>
                <a:gd name="T5" fmla="*/ 6 h 18"/>
                <a:gd name="T6" fmla="*/ 13 w 22"/>
                <a:gd name="T7" fmla="*/ 0 h 18"/>
                <a:gd name="T8" fmla="*/ 0 60000 65536"/>
                <a:gd name="T9" fmla="*/ 0 60000 65536"/>
                <a:gd name="T10" fmla="*/ 0 60000 65536"/>
                <a:gd name="T11" fmla="*/ 0 60000 65536"/>
                <a:gd name="T12" fmla="*/ 0 w 22"/>
                <a:gd name="T13" fmla="*/ 0 h 18"/>
                <a:gd name="T14" fmla="*/ 22 w 22"/>
                <a:gd name="T15" fmla="*/ 18 h 18"/>
              </a:gdLst>
              <a:ahLst/>
              <a:cxnLst>
                <a:cxn ang="T8">
                  <a:pos x="T0" y="T1"/>
                </a:cxn>
                <a:cxn ang="T9">
                  <a:pos x="T2" y="T3"/>
                </a:cxn>
                <a:cxn ang="T10">
                  <a:pos x="T4" y="T5"/>
                </a:cxn>
                <a:cxn ang="T11">
                  <a:pos x="T6" y="T7"/>
                </a:cxn>
              </a:cxnLst>
              <a:rect l="T12" t="T13" r="T14" b="T15"/>
              <a:pathLst>
                <a:path w="22" h="18">
                  <a:moveTo>
                    <a:pt x="13" y="0"/>
                  </a:moveTo>
                  <a:cubicBezTo>
                    <a:pt x="0" y="8"/>
                    <a:pt x="9" y="12"/>
                    <a:pt x="19" y="18"/>
                  </a:cubicBezTo>
                  <a:cubicBezTo>
                    <a:pt x="20" y="11"/>
                    <a:pt x="22" y="8"/>
                    <a:pt x="14" y="6"/>
                  </a:cubicBezTo>
                  <a:cubicBezTo>
                    <a:pt x="9" y="3"/>
                    <a:pt x="9" y="5"/>
                    <a:pt x="13"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0" name="Freeform 79"/>
            <p:cNvSpPr>
              <a:spLocks/>
            </p:cNvSpPr>
            <p:nvPr/>
          </p:nvSpPr>
          <p:spPr bwMode="gray">
            <a:xfrm>
              <a:off x="4688" y="3643"/>
              <a:ext cx="45" cy="60"/>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81"/>
                <a:gd name="T32" fmla="*/ 60 w 60"/>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1" name="Freeform 80"/>
            <p:cNvSpPr>
              <a:spLocks/>
            </p:cNvSpPr>
            <p:nvPr/>
          </p:nvSpPr>
          <p:spPr bwMode="gray">
            <a:xfrm>
              <a:off x="4919" y="3594"/>
              <a:ext cx="53" cy="46"/>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61"/>
                <a:gd name="T32" fmla="*/ 71 w 71"/>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2" name="Freeform 81"/>
            <p:cNvSpPr>
              <a:spLocks/>
            </p:cNvSpPr>
            <p:nvPr/>
          </p:nvSpPr>
          <p:spPr bwMode="gray">
            <a:xfrm>
              <a:off x="4759" y="3569"/>
              <a:ext cx="17" cy="23"/>
            </a:xfrm>
            <a:custGeom>
              <a:avLst/>
              <a:gdLst>
                <a:gd name="T0" fmla="*/ 9 w 23"/>
                <a:gd name="T1" fmla="*/ 0 h 30"/>
                <a:gd name="T2" fmla="*/ 0 w 23"/>
                <a:gd name="T3" fmla="*/ 14 h 30"/>
                <a:gd name="T4" fmla="*/ 12 w 23"/>
                <a:gd name="T5" fmla="*/ 30 h 30"/>
                <a:gd name="T6" fmla="*/ 9 w 23"/>
                <a:gd name="T7" fmla="*/ 0 h 30"/>
                <a:gd name="T8" fmla="*/ 0 60000 65536"/>
                <a:gd name="T9" fmla="*/ 0 60000 65536"/>
                <a:gd name="T10" fmla="*/ 0 60000 65536"/>
                <a:gd name="T11" fmla="*/ 0 60000 65536"/>
                <a:gd name="T12" fmla="*/ 0 w 23"/>
                <a:gd name="T13" fmla="*/ 0 h 30"/>
                <a:gd name="T14" fmla="*/ 23 w 23"/>
                <a:gd name="T15" fmla="*/ 30 h 30"/>
              </a:gdLst>
              <a:ahLst/>
              <a:cxnLst>
                <a:cxn ang="T8">
                  <a:pos x="T0" y="T1"/>
                </a:cxn>
                <a:cxn ang="T9">
                  <a:pos x="T2" y="T3"/>
                </a:cxn>
                <a:cxn ang="T10">
                  <a:pos x="T4" y="T5"/>
                </a:cxn>
                <a:cxn ang="T11">
                  <a:pos x="T6" y="T7"/>
                </a:cxn>
              </a:cxnLst>
              <a:rect l="T12" t="T13" r="T14" b="T15"/>
              <a:pathLst>
                <a:path w="23" h="30">
                  <a:moveTo>
                    <a:pt x="9" y="0"/>
                  </a:moveTo>
                  <a:cubicBezTo>
                    <a:pt x="8" y="7"/>
                    <a:pt x="3" y="8"/>
                    <a:pt x="0" y="14"/>
                  </a:cubicBezTo>
                  <a:cubicBezTo>
                    <a:pt x="3" y="21"/>
                    <a:pt x="8" y="24"/>
                    <a:pt x="12" y="30"/>
                  </a:cubicBezTo>
                  <a:cubicBezTo>
                    <a:pt x="23" y="15"/>
                    <a:pt x="4" y="9"/>
                    <a:pt x="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3" name="Freeform 82"/>
            <p:cNvSpPr>
              <a:spLocks/>
            </p:cNvSpPr>
            <p:nvPr/>
          </p:nvSpPr>
          <p:spPr bwMode="gray">
            <a:xfrm>
              <a:off x="4751" y="3547"/>
              <a:ext cx="20" cy="17"/>
            </a:xfrm>
            <a:custGeom>
              <a:avLst/>
              <a:gdLst>
                <a:gd name="T0" fmla="*/ 19 w 26"/>
                <a:gd name="T1" fmla="*/ 0 h 23"/>
                <a:gd name="T2" fmla="*/ 0 w 26"/>
                <a:gd name="T3" fmla="*/ 14 h 23"/>
                <a:gd name="T4" fmla="*/ 21 w 26"/>
                <a:gd name="T5" fmla="*/ 20 h 23"/>
                <a:gd name="T6" fmla="*/ 19 w 26"/>
                <a:gd name="T7" fmla="*/ 0 h 23"/>
                <a:gd name="T8" fmla="*/ 0 60000 65536"/>
                <a:gd name="T9" fmla="*/ 0 60000 65536"/>
                <a:gd name="T10" fmla="*/ 0 60000 65536"/>
                <a:gd name="T11" fmla="*/ 0 60000 65536"/>
                <a:gd name="T12" fmla="*/ 0 w 26"/>
                <a:gd name="T13" fmla="*/ 0 h 23"/>
                <a:gd name="T14" fmla="*/ 26 w 26"/>
                <a:gd name="T15" fmla="*/ 23 h 23"/>
              </a:gdLst>
              <a:ahLst/>
              <a:cxnLst>
                <a:cxn ang="T8">
                  <a:pos x="T0" y="T1"/>
                </a:cxn>
                <a:cxn ang="T9">
                  <a:pos x="T2" y="T3"/>
                </a:cxn>
                <a:cxn ang="T10">
                  <a:pos x="T4" y="T5"/>
                </a:cxn>
                <a:cxn ang="T11">
                  <a:pos x="T6" y="T7"/>
                </a:cxn>
              </a:cxnLst>
              <a:rect l="T12" t="T13" r="T14" b="T15"/>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4" name="Freeform 83"/>
            <p:cNvSpPr>
              <a:spLocks/>
            </p:cNvSpPr>
            <p:nvPr/>
          </p:nvSpPr>
          <p:spPr bwMode="gray">
            <a:xfrm>
              <a:off x="4598" y="3353"/>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5" name="Freeform 84"/>
            <p:cNvSpPr>
              <a:spLocks/>
            </p:cNvSpPr>
            <p:nvPr/>
          </p:nvSpPr>
          <p:spPr bwMode="gray">
            <a:xfrm>
              <a:off x="4632" y="3396"/>
              <a:ext cx="26" cy="33"/>
            </a:xfrm>
            <a:custGeom>
              <a:avLst/>
              <a:gdLst>
                <a:gd name="T0" fmla="*/ 30 w 34"/>
                <a:gd name="T1" fmla="*/ 0 h 44"/>
                <a:gd name="T2" fmla="*/ 10 w 34"/>
                <a:gd name="T3" fmla="*/ 9 h 44"/>
                <a:gd name="T4" fmla="*/ 14 w 34"/>
                <a:gd name="T5" fmla="*/ 32 h 44"/>
                <a:gd name="T6" fmla="*/ 26 w 34"/>
                <a:gd name="T7" fmla="*/ 36 h 44"/>
                <a:gd name="T8" fmla="*/ 30 w 34"/>
                <a:gd name="T9" fmla="*/ 0 h 44"/>
                <a:gd name="T10" fmla="*/ 0 60000 65536"/>
                <a:gd name="T11" fmla="*/ 0 60000 65536"/>
                <a:gd name="T12" fmla="*/ 0 60000 65536"/>
                <a:gd name="T13" fmla="*/ 0 60000 65536"/>
                <a:gd name="T14" fmla="*/ 0 60000 65536"/>
                <a:gd name="T15" fmla="*/ 0 w 34"/>
                <a:gd name="T16" fmla="*/ 0 h 44"/>
                <a:gd name="T17" fmla="*/ 34 w 34"/>
                <a:gd name="T18" fmla="*/ 44 h 44"/>
              </a:gdLst>
              <a:ahLst/>
              <a:cxnLst>
                <a:cxn ang="T10">
                  <a:pos x="T0" y="T1"/>
                </a:cxn>
                <a:cxn ang="T11">
                  <a:pos x="T2" y="T3"/>
                </a:cxn>
                <a:cxn ang="T12">
                  <a:pos x="T4" y="T5"/>
                </a:cxn>
                <a:cxn ang="T13">
                  <a:pos x="T6" y="T7"/>
                </a:cxn>
                <a:cxn ang="T14">
                  <a:pos x="T8" y="T9"/>
                </a:cxn>
              </a:cxnLst>
              <a:rect l="T15" t="T16" r="T17" b="T18"/>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6" name="Freeform 85"/>
            <p:cNvSpPr>
              <a:spLocks/>
            </p:cNvSpPr>
            <p:nvPr/>
          </p:nvSpPr>
          <p:spPr bwMode="gray">
            <a:xfrm>
              <a:off x="4659" y="3459"/>
              <a:ext cx="28" cy="28"/>
            </a:xfrm>
            <a:custGeom>
              <a:avLst/>
              <a:gdLst>
                <a:gd name="T0" fmla="*/ 34 w 38"/>
                <a:gd name="T1" fmla="*/ 2 h 37"/>
                <a:gd name="T2" fmla="*/ 10 w 38"/>
                <a:gd name="T3" fmla="*/ 2 h 37"/>
                <a:gd name="T4" fmla="*/ 14 w 38"/>
                <a:gd name="T5" fmla="*/ 25 h 37"/>
                <a:gd name="T6" fmla="*/ 26 w 38"/>
                <a:gd name="T7" fmla="*/ 29 h 37"/>
                <a:gd name="T8" fmla="*/ 34 w 38"/>
                <a:gd name="T9" fmla="*/ 2 h 37"/>
                <a:gd name="T10" fmla="*/ 0 60000 65536"/>
                <a:gd name="T11" fmla="*/ 0 60000 65536"/>
                <a:gd name="T12" fmla="*/ 0 60000 65536"/>
                <a:gd name="T13" fmla="*/ 0 60000 65536"/>
                <a:gd name="T14" fmla="*/ 0 60000 65536"/>
                <a:gd name="T15" fmla="*/ 0 w 38"/>
                <a:gd name="T16" fmla="*/ 0 h 37"/>
                <a:gd name="T17" fmla="*/ 38 w 38"/>
                <a:gd name="T18" fmla="*/ 37 h 37"/>
              </a:gdLst>
              <a:ahLst/>
              <a:cxnLst>
                <a:cxn ang="T10">
                  <a:pos x="T0" y="T1"/>
                </a:cxn>
                <a:cxn ang="T11">
                  <a:pos x="T2" y="T3"/>
                </a:cxn>
                <a:cxn ang="T12">
                  <a:pos x="T4" y="T5"/>
                </a:cxn>
                <a:cxn ang="T13">
                  <a:pos x="T6" y="T7"/>
                </a:cxn>
                <a:cxn ang="T14">
                  <a:pos x="T8" y="T9"/>
                </a:cxn>
              </a:cxnLst>
              <a:rect l="T15" t="T16" r="T17" b="T18"/>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7" name="Freeform 86"/>
            <p:cNvSpPr>
              <a:spLocks/>
            </p:cNvSpPr>
            <p:nvPr/>
          </p:nvSpPr>
          <p:spPr bwMode="gray">
            <a:xfrm>
              <a:off x="4693" y="3449"/>
              <a:ext cx="28" cy="26"/>
            </a:xfrm>
            <a:custGeom>
              <a:avLst/>
              <a:gdLst>
                <a:gd name="T0" fmla="*/ 34 w 38"/>
                <a:gd name="T1" fmla="*/ 2 h 34"/>
                <a:gd name="T2" fmla="*/ 10 w 38"/>
                <a:gd name="T3" fmla="*/ 2 h 34"/>
                <a:gd name="T4" fmla="*/ 16 w 38"/>
                <a:gd name="T5" fmla="*/ 22 h 34"/>
                <a:gd name="T6" fmla="*/ 27 w 38"/>
                <a:gd name="T7" fmla="*/ 22 h 34"/>
                <a:gd name="T8" fmla="*/ 34 w 38"/>
                <a:gd name="T9" fmla="*/ 2 h 34"/>
                <a:gd name="T10" fmla="*/ 0 60000 65536"/>
                <a:gd name="T11" fmla="*/ 0 60000 65536"/>
                <a:gd name="T12" fmla="*/ 0 60000 65536"/>
                <a:gd name="T13" fmla="*/ 0 60000 65536"/>
                <a:gd name="T14" fmla="*/ 0 60000 65536"/>
                <a:gd name="T15" fmla="*/ 0 w 38"/>
                <a:gd name="T16" fmla="*/ 0 h 34"/>
                <a:gd name="T17" fmla="*/ 38 w 38"/>
                <a:gd name="T18" fmla="*/ 34 h 34"/>
              </a:gdLst>
              <a:ahLst/>
              <a:cxnLst>
                <a:cxn ang="T10">
                  <a:pos x="T0" y="T1"/>
                </a:cxn>
                <a:cxn ang="T11">
                  <a:pos x="T2" y="T3"/>
                </a:cxn>
                <a:cxn ang="T12">
                  <a:pos x="T4" y="T5"/>
                </a:cxn>
                <a:cxn ang="T13">
                  <a:pos x="T6" y="T7"/>
                </a:cxn>
                <a:cxn ang="T14">
                  <a:pos x="T8" y="T9"/>
                </a:cxn>
              </a:cxnLst>
              <a:rect l="T15" t="T16" r="T17" b="T18"/>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8" name="Freeform 87"/>
            <p:cNvSpPr>
              <a:spLocks/>
            </p:cNvSpPr>
            <p:nvPr/>
          </p:nvSpPr>
          <p:spPr bwMode="gray">
            <a:xfrm>
              <a:off x="4683" y="3413"/>
              <a:ext cx="26" cy="20"/>
            </a:xfrm>
            <a:custGeom>
              <a:avLst/>
              <a:gdLst>
                <a:gd name="T0" fmla="*/ 31 w 35"/>
                <a:gd name="T1" fmla="*/ 1 h 27"/>
                <a:gd name="T2" fmla="*/ 10 w 35"/>
                <a:gd name="T3" fmla="*/ 2 h 27"/>
                <a:gd name="T4" fmla="*/ 13 w 35"/>
                <a:gd name="T5" fmla="*/ 15 h 27"/>
                <a:gd name="T6" fmla="*/ 25 w 35"/>
                <a:gd name="T7" fmla="*/ 19 h 27"/>
                <a:gd name="T8" fmla="*/ 31 w 35"/>
                <a:gd name="T9" fmla="*/ 1 h 27"/>
                <a:gd name="T10" fmla="*/ 0 60000 65536"/>
                <a:gd name="T11" fmla="*/ 0 60000 65536"/>
                <a:gd name="T12" fmla="*/ 0 60000 65536"/>
                <a:gd name="T13" fmla="*/ 0 60000 65536"/>
                <a:gd name="T14" fmla="*/ 0 60000 65536"/>
                <a:gd name="T15" fmla="*/ 0 w 35"/>
                <a:gd name="T16" fmla="*/ 0 h 27"/>
                <a:gd name="T17" fmla="*/ 35 w 35"/>
                <a:gd name="T18" fmla="*/ 27 h 27"/>
              </a:gdLst>
              <a:ahLst/>
              <a:cxnLst>
                <a:cxn ang="T10">
                  <a:pos x="T0" y="T1"/>
                </a:cxn>
                <a:cxn ang="T11">
                  <a:pos x="T2" y="T3"/>
                </a:cxn>
                <a:cxn ang="T12">
                  <a:pos x="T4" y="T5"/>
                </a:cxn>
                <a:cxn ang="T13">
                  <a:pos x="T6" y="T7"/>
                </a:cxn>
                <a:cxn ang="T14">
                  <a:pos x="T8" y="T9"/>
                </a:cxn>
              </a:cxnLst>
              <a:rect l="T15" t="T16" r="T17" b="T18"/>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09" name="Freeform 88"/>
            <p:cNvSpPr>
              <a:spLocks/>
            </p:cNvSpPr>
            <p:nvPr/>
          </p:nvSpPr>
          <p:spPr bwMode="gray">
            <a:xfrm>
              <a:off x="4657" y="3388"/>
              <a:ext cx="26" cy="35"/>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 name="T12" fmla="*/ 0 60000 65536"/>
                <a:gd name="T13" fmla="*/ 0 60000 65536"/>
                <a:gd name="T14" fmla="*/ 0 60000 65536"/>
                <a:gd name="T15" fmla="*/ 0 60000 65536"/>
                <a:gd name="T16" fmla="*/ 0 60000 65536"/>
                <a:gd name="T17" fmla="*/ 0 60000 65536"/>
                <a:gd name="T18" fmla="*/ 0 w 35"/>
                <a:gd name="T19" fmla="*/ 0 h 47"/>
                <a:gd name="T20" fmla="*/ 35 w 35"/>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0" name="Freeform 89"/>
            <p:cNvSpPr>
              <a:spLocks/>
            </p:cNvSpPr>
            <p:nvPr/>
          </p:nvSpPr>
          <p:spPr bwMode="gray">
            <a:xfrm>
              <a:off x="4625" y="3372"/>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1" name="Freeform 90"/>
            <p:cNvSpPr>
              <a:spLocks/>
            </p:cNvSpPr>
            <p:nvPr/>
          </p:nvSpPr>
          <p:spPr bwMode="gray">
            <a:xfrm>
              <a:off x="4665" y="3425"/>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2" name="Freeform 91"/>
            <p:cNvSpPr>
              <a:spLocks/>
            </p:cNvSpPr>
            <p:nvPr/>
          </p:nvSpPr>
          <p:spPr bwMode="gray">
            <a:xfrm>
              <a:off x="3055" y="2051"/>
              <a:ext cx="141" cy="108"/>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9"/>
                <a:gd name="T70" fmla="*/ 0 h 144"/>
                <a:gd name="T71" fmla="*/ 189 w 189"/>
                <a:gd name="T72" fmla="*/ 144 h 1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3" name="Freeform 92"/>
            <p:cNvSpPr>
              <a:spLocks/>
            </p:cNvSpPr>
            <p:nvPr/>
          </p:nvSpPr>
          <p:spPr bwMode="gray">
            <a:xfrm>
              <a:off x="3139" y="2155"/>
              <a:ext cx="40" cy="12"/>
            </a:xfrm>
            <a:custGeom>
              <a:avLst/>
              <a:gdLst>
                <a:gd name="T0" fmla="*/ 24 w 53"/>
                <a:gd name="T1" fmla="*/ 0 h 17"/>
                <a:gd name="T2" fmla="*/ 12 w 53"/>
                <a:gd name="T3" fmla="*/ 2 h 17"/>
                <a:gd name="T4" fmla="*/ 32 w 53"/>
                <a:gd name="T5" fmla="*/ 16 h 17"/>
                <a:gd name="T6" fmla="*/ 44 w 53"/>
                <a:gd name="T7" fmla="*/ 14 h 17"/>
                <a:gd name="T8" fmla="*/ 24 w 53"/>
                <a:gd name="T9" fmla="*/ 0 h 17"/>
                <a:gd name="T10" fmla="*/ 0 60000 65536"/>
                <a:gd name="T11" fmla="*/ 0 60000 65536"/>
                <a:gd name="T12" fmla="*/ 0 60000 65536"/>
                <a:gd name="T13" fmla="*/ 0 60000 65536"/>
                <a:gd name="T14" fmla="*/ 0 60000 65536"/>
                <a:gd name="T15" fmla="*/ 0 w 53"/>
                <a:gd name="T16" fmla="*/ 0 h 17"/>
                <a:gd name="T17" fmla="*/ 53 w 53"/>
                <a:gd name="T18" fmla="*/ 17 h 17"/>
              </a:gdLst>
              <a:ahLst/>
              <a:cxnLst>
                <a:cxn ang="T10">
                  <a:pos x="T0" y="T1"/>
                </a:cxn>
                <a:cxn ang="T11">
                  <a:pos x="T2" y="T3"/>
                </a:cxn>
                <a:cxn ang="T12">
                  <a:pos x="T4" y="T5"/>
                </a:cxn>
                <a:cxn ang="T13">
                  <a:pos x="T6" y="T7"/>
                </a:cxn>
                <a:cxn ang="T14">
                  <a:pos x="T8" y="T9"/>
                </a:cxn>
              </a:cxnLst>
              <a:rect l="T15" t="T16" r="T17" b="T18"/>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4" name="Freeform 93"/>
            <p:cNvSpPr>
              <a:spLocks/>
            </p:cNvSpPr>
            <p:nvPr/>
          </p:nvSpPr>
          <p:spPr bwMode="gray">
            <a:xfrm>
              <a:off x="3344" y="1999"/>
              <a:ext cx="42" cy="28"/>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 name="T12" fmla="*/ 0 60000 65536"/>
                <a:gd name="T13" fmla="*/ 0 60000 65536"/>
                <a:gd name="T14" fmla="*/ 0 60000 65536"/>
                <a:gd name="T15" fmla="*/ 0 60000 65536"/>
                <a:gd name="T16" fmla="*/ 0 60000 65536"/>
                <a:gd name="T17" fmla="*/ 0 60000 65536"/>
                <a:gd name="T18" fmla="*/ 0 w 57"/>
                <a:gd name="T19" fmla="*/ 0 h 37"/>
                <a:gd name="T20" fmla="*/ 57 w 57"/>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5" name="Freeform 94"/>
            <p:cNvSpPr>
              <a:spLocks/>
            </p:cNvSpPr>
            <p:nvPr/>
          </p:nvSpPr>
          <p:spPr bwMode="gray">
            <a:xfrm>
              <a:off x="3374" y="2012"/>
              <a:ext cx="50" cy="20"/>
            </a:xfrm>
            <a:custGeom>
              <a:avLst/>
              <a:gdLst>
                <a:gd name="T0" fmla="*/ 29 w 68"/>
                <a:gd name="T1" fmla="*/ 0 h 26"/>
                <a:gd name="T2" fmla="*/ 11 w 68"/>
                <a:gd name="T3" fmla="*/ 6 h 26"/>
                <a:gd name="T4" fmla="*/ 57 w 68"/>
                <a:gd name="T5" fmla="*/ 26 h 26"/>
                <a:gd name="T6" fmla="*/ 63 w 68"/>
                <a:gd name="T7" fmla="*/ 24 h 26"/>
                <a:gd name="T8" fmla="*/ 29 w 68"/>
                <a:gd name="T9" fmla="*/ 0 h 26"/>
                <a:gd name="T10" fmla="*/ 0 60000 65536"/>
                <a:gd name="T11" fmla="*/ 0 60000 65536"/>
                <a:gd name="T12" fmla="*/ 0 60000 65536"/>
                <a:gd name="T13" fmla="*/ 0 60000 65536"/>
                <a:gd name="T14" fmla="*/ 0 60000 65536"/>
                <a:gd name="T15" fmla="*/ 0 w 68"/>
                <a:gd name="T16" fmla="*/ 0 h 26"/>
                <a:gd name="T17" fmla="*/ 68 w 68"/>
                <a:gd name="T18" fmla="*/ 26 h 26"/>
              </a:gdLst>
              <a:ahLst/>
              <a:cxnLst>
                <a:cxn ang="T10">
                  <a:pos x="T0" y="T1"/>
                </a:cxn>
                <a:cxn ang="T11">
                  <a:pos x="T2" y="T3"/>
                </a:cxn>
                <a:cxn ang="T12">
                  <a:pos x="T4" y="T5"/>
                </a:cxn>
                <a:cxn ang="T13">
                  <a:pos x="T6" y="T7"/>
                </a:cxn>
                <a:cxn ang="T14">
                  <a:pos x="T8" y="T9"/>
                </a:cxn>
              </a:cxnLst>
              <a:rect l="T15" t="T16" r="T17" b="T18"/>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6" name="Freeform 95"/>
            <p:cNvSpPr>
              <a:spLocks/>
            </p:cNvSpPr>
            <p:nvPr/>
          </p:nvSpPr>
          <p:spPr bwMode="gray">
            <a:xfrm>
              <a:off x="3428" y="2015"/>
              <a:ext cx="50" cy="32"/>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 name="T14" fmla="*/ 0 60000 65536"/>
                <a:gd name="T15" fmla="*/ 0 60000 65536"/>
                <a:gd name="T16" fmla="*/ 0 60000 65536"/>
                <a:gd name="T17" fmla="*/ 0 60000 65536"/>
                <a:gd name="T18" fmla="*/ 0 60000 65536"/>
                <a:gd name="T19" fmla="*/ 0 60000 65536"/>
                <a:gd name="T20" fmla="*/ 0 60000 65536"/>
                <a:gd name="T21" fmla="*/ 0 w 66"/>
                <a:gd name="T22" fmla="*/ 0 h 43"/>
                <a:gd name="T23" fmla="*/ 66 w 66"/>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7" name="Freeform 96"/>
            <p:cNvSpPr>
              <a:spLocks/>
            </p:cNvSpPr>
            <p:nvPr/>
          </p:nvSpPr>
          <p:spPr bwMode="gray">
            <a:xfrm>
              <a:off x="3777" y="2042"/>
              <a:ext cx="88" cy="31"/>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 name="T14" fmla="*/ 0 60000 65536"/>
                <a:gd name="T15" fmla="*/ 0 60000 65536"/>
                <a:gd name="T16" fmla="*/ 0 60000 65536"/>
                <a:gd name="T17" fmla="*/ 0 60000 65536"/>
                <a:gd name="T18" fmla="*/ 0 60000 65536"/>
                <a:gd name="T19" fmla="*/ 0 60000 65536"/>
                <a:gd name="T20" fmla="*/ 0 60000 65536"/>
                <a:gd name="T21" fmla="*/ 0 w 117"/>
                <a:gd name="T22" fmla="*/ 0 h 41"/>
                <a:gd name="T23" fmla="*/ 117 w 11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8" name="Freeform 97"/>
            <p:cNvSpPr>
              <a:spLocks/>
            </p:cNvSpPr>
            <p:nvPr/>
          </p:nvSpPr>
          <p:spPr bwMode="gray">
            <a:xfrm>
              <a:off x="3867" y="2041"/>
              <a:ext cx="46" cy="24"/>
            </a:xfrm>
            <a:custGeom>
              <a:avLst/>
              <a:gdLst>
                <a:gd name="T0" fmla="*/ 32 w 62"/>
                <a:gd name="T1" fmla="*/ 4 h 32"/>
                <a:gd name="T2" fmla="*/ 62 w 62"/>
                <a:gd name="T3" fmla="*/ 10 h 32"/>
                <a:gd name="T4" fmla="*/ 30 w 62"/>
                <a:gd name="T5" fmla="*/ 32 h 32"/>
                <a:gd name="T6" fmla="*/ 6 w 62"/>
                <a:gd name="T7" fmla="*/ 22 h 32"/>
                <a:gd name="T8" fmla="*/ 32 w 62"/>
                <a:gd name="T9" fmla="*/ 4 h 32"/>
                <a:gd name="T10" fmla="*/ 0 60000 65536"/>
                <a:gd name="T11" fmla="*/ 0 60000 65536"/>
                <a:gd name="T12" fmla="*/ 0 60000 65536"/>
                <a:gd name="T13" fmla="*/ 0 60000 65536"/>
                <a:gd name="T14" fmla="*/ 0 60000 65536"/>
                <a:gd name="T15" fmla="*/ 0 w 62"/>
                <a:gd name="T16" fmla="*/ 0 h 32"/>
                <a:gd name="T17" fmla="*/ 62 w 62"/>
                <a:gd name="T18" fmla="*/ 32 h 32"/>
              </a:gdLst>
              <a:ahLst/>
              <a:cxnLst>
                <a:cxn ang="T10">
                  <a:pos x="T0" y="T1"/>
                </a:cxn>
                <a:cxn ang="T11">
                  <a:pos x="T2" y="T3"/>
                </a:cxn>
                <a:cxn ang="T12">
                  <a:pos x="T4" y="T5"/>
                </a:cxn>
                <a:cxn ang="T13">
                  <a:pos x="T6" y="T7"/>
                </a:cxn>
                <a:cxn ang="T14">
                  <a:pos x="T8" y="T9"/>
                </a:cxn>
              </a:cxnLst>
              <a:rect l="T15" t="T16" r="T17" b="T18"/>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19" name="Freeform 98"/>
            <p:cNvSpPr>
              <a:spLocks/>
            </p:cNvSpPr>
            <p:nvPr/>
          </p:nvSpPr>
          <p:spPr bwMode="gray">
            <a:xfrm>
              <a:off x="3846" y="2070"/>
              <a:ext cx="37" cy="17"/>
            </a:xfrm>
            <a:custGeom>
              <a:avLst/>
              <a:gdLst>
                <a:gd name="T0" fmla="*/ 20 w 49"/>
                <a:gd name="T1" fmla="*/ 1 h 23"/>
                <a:gd name="T2" fmla="*/ 6 w 49"/>
                <a:gd name="T3" fmla="*/ 5 h 23"/>
                <a:gd name="T4" fmla="*/ 38 w 49"/>
                <a:gd name="T5" fmla="*/ 23 h 23"/>
                <a:gd name="T6" fmla="*/ 20 w 49"/>
                <a:gd name="T7" fmla="*/ 1 h 23"/>
                <a:gd name="T8" fmla="*/ 0 60000 65536"/>
                <a:gd name="T9" fmla="*/ 0 60000 65536"/>
                <a:gd name="T10" fmla="*/ 0 60000 65536"/>
                <a:gd name="T11" fmla="*/ 0 60000 65536"/>
                <a:gd name="T12" fmla="*/ 0 w 49"/>
                <a:gd name="T13" fmla="*/ 0 h 23"/>
                <a:gd name="T14" fmla="*/ 49 w 49"/>
                <a:gd name="T15" fmla="*/ 23 h 23"/>
              </a:gdLst>
              <a:ahLst/>
              <a:cxnLst>
                <a:cxn ang="T8">
                  <a:pos x="T0" y="T1"/>
                </a:cxn>
                <a:cxn ang="T9">
                  <a:pos x="T2" y="T3"/>
                </a:cxn>
                <a:cxn ang="T10">
                  <a:pos x="T4" y="T5"/>
                </a:cxn>
                <a:cxn ang="T11">
                  <a:pos x="T6" y="T7"/>
                </a:cxn>
              </a:cxnLst>
              <a:rect l="T12" t="T13" r="T14" b="T15"/>
              <a:pathLst>
                <a:path w="49" h="23">
                  <a:moveTo>
                    <a:pt x="20" y="1"/>
                  </a:moveTo>
                  <a:cubicBezTo>
                    <a:pt x="15" y="2"/>
                    <a:pt x="8" y="0"/>
                    <a:pt x="6" y="5"/>
                  </a:cubicBezTo>
                  <a:cubicBezTo>
                    <a:pt x="0" y="19"/>
                    <a:pt x="32" y="21"/>
                    <a:pt x="38" y="23"/>
                  </a:cubicBezTo>
                  <a:cubicBezTo>
                    <a:pt x="49" y="6"/>
                    <a:pt x="35" y="3"/>
                    <a:pt x="20" y="1"/>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0" name="Freeform 99"/>
            <p:cNvSpPr>
              <a:spLocks/>
            </p:cNvSpPr>
            <p:nvPr/>
          </p:nvSpPr>
          <p:spPr bwMode="gray">
            <a:xfrm>
              <a:off x="4098" y="2294"/>
              <a:ext cx="76" cy="114"/>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52"/>
                <a:gd name="T41" fmla="*/ 102 w 102"/>
                <a:gd name="T42" fmla="*/ 152 h 1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000000">
                <a:alpha val="20000"/>
              </a:srgbClr>
            </a:solidFill>
            <a:ln w="6350">
              <a:noFill/>
              <a:prstDash val="dash"/>
              <a:round/>
              <a:headEnd/>
              <a:tailEnd/>
            </a:ln>
          </p:spPr>
          <p:txBody>
            <a:bodyPr/>
            <a:lstStyle/>
            <a:p>
              <a:endParaRPr lang="zh-CN" altLang="en-US"/>
            </a:p>
          </p:txBody>
        </p:sp>
        <p:sp>
          <p:nvSpPr>
            <p:cNvPr id="5221" name="Freeform 100"/>
            <p:cNvSpPr>
              <a:spLocks/>
            </p:cNvSpPr>
            <p:nvPr/>
          </p:nvSpPr>
          <p:spPr bwMode="gray">
            <a:xfrm>
              <a:off x="4159" y="2412"/>
              <a:ext cx="55" cy="78"/>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4"/>
                <a:gd name="T43" fmla="*/ 0 h 103"/>
                <a:gd name="T44" fmla="*/ 74 w 74"/>
                <a:gd name="T45" fmla="*/ 103 h 1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2" name="Freeform 101"/>
            <p:cNvSpPr>
              <a:spLocks/>
            </p:cNvSpPr>
            <p:nvPr/>
          </p:nvSpPr>
          <p:spPr bwMode="gray">
            <a:xfrm>
              <a:off x="4123" y="2492"/>
              <a:ext cx="109" cy="189"/>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252"/>
                <a:gd name="T89" fmla="*/ 146 w 146"/>
                <a:gd name="T90" fmla="*/ 252 h 2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3" name="Freeform 102"/>
            <p:cNvSpPr>
              <a:spLocks/>
            </p:cNvSpPr>
            <p:nvPr/>
          </p:nvSpPr>
          <p:spPr bwMode="gray">
            <a:xfrm>
              <a:off x="3062" y="1988"/>
              <a:ext cx="52" cy="30"/>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40"/>
                <a:gd name="T26" fmla="*/ 70 w 7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4" name="Freeform 103"/>
            <p:cNvSpPr>
              <a:spLocks/>
            </p:cNvSpPr>
            <p:nvPr/>
          </p:nvSpPr>
          <p:spPr bwMode="gray">
            <a:xfrm>
              <a:off x="2955" y="1997"/>
              <a:ext cx="19" cy="22"/>
            </a:xfrm>
            <a:custGeom>
              <a:avLst/>
              <a:gdLst>
                <a:gd name="T0" fmla="*/ 18 w 26"/>
                <a:gd name="T1" fmla="*/ 0 h 29"/>
                <a:gd name="T2" fmla="*/ 0 w 26"/>
                <a:gd name="T3" fmla="*/ 18 h 29"/>
                <a:gd name="T4" fmla="*/ 18 w 26"/>
                <a:gd name="T5" fmla="*/ 26 h 29"/>
                <a:gd name="T6" fmla="*/ 18 w 26"/>
                <a:gd name="T7" fmla="*/ 0 h 29"/>
                <a:gd name="T8" fmla="*/ 0 60000 65536"/>
                <a:gd name="T9" fmla="*/ 0 60000 65536"/>
                <a:gd name="T10" fmla="*/ 0 60000 65536"/>
                <a:gd name="T11" fmla="*/ 0 60000 65536"/>
                <a:gd name="T12" fmla="*/ 0 w 26"/>
                <a:gd name="T13" fmla="*/ 0 h 29"/>
                <a:gd name="T14" fmla="*/ 26 w 26"/>
                <a:gd name="T15" fmla="*/ 29 h 29"/>
              </a:gdLst>
              <a:ahLst/>
              <a:cxnLst>
                <a:cxn ang="T8">
                  <a:pos x="T0" y="T1"/>
                </a:cxn>
                <a:cxn ang="T9">
                  <a:pos x="T2" y="T3"/>
                </a:cxn>
                <a:cxn ang="T10">
                  <a:pos x="T4" y="T5"/>
                </a:cxn>
                <a:cxn ang="T11">
                  <a:pos x="T6" y="T7"/>
                </a:cxn>
              </a:cxnLst>
              <a:rect l="T12" t="T13" r="T14" b="T15"/>
              <a:pathLst>
                <a:path w="26" h="29">
                  <a:moveTo>
                    <a:pt x="18" y="0"/>
                  </a:moveTo>
                  <a:cubicBezTo>
                    <a:pt x="9" y="6"/>
                    <a:pt x="4" y="7"/>
                    <a:pt x="0" y="18"/>
                  </a:cubicBezTo>
                  <a:cubicBezTo>
                    <a:pt x="7" y="25"/>
                    <a:pt x="9" y="29"/>
                    <a:pt x="18" y="26"/>
                  </a:cubicBezTo>
                  <a:cubicBezTo>
                    <a:pt x="22" y="14"/>
                    <a:pt x="26" y="12"/>
                    <a:pt x="18"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5" name="Freeform 104"/>
            <p:cNvSpPr>
              <a:spLocks/>
            </p:cNvSpPr>
            <p:nvPr/>
          </p:nvSpPr>
          <p:spPr bwMode="gray">
            <a:xfrm>
              <a:off x="2979" y="1996"/>
              <a:ext cx="37" cy="27"/>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 name="T12" fmla="*/ 0 60000 65536"/>
                <a:gd name="T13" fmla="*/ 0 60000 65536"/>
                <a:gd name="T14" fmla="*/ 0 60000 65536"/>
                <a:gd name="T15" fmla="*/ 0 60000 65536"/>
                <a:gd name="T16" fmla="*/ 0 60000 65536"/>
                <a:gd name="T17" fmla="*/ 0 60000 65536"/>
                <a:gd name="T18" fmla="*/ 0 w 49"/>
                <a:gd name="T19" fmla="*/ 0 h 36"/>
                <a:gd name="T20" fmla="*/ 49 w 49"/>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6" name="Freeform 105"/>
            <p:cNvSpPr>
              <a:spLocks/>
            </p:cNvSpPr>
            <p:nvPr/>
          </p:nvSpPr>
          <p:spPr bwMode="gray">
            <a:xfrm>
              <a:off x="3040" y="1987"/>
              <a:ext cx="20" cy="16"/>
            </a:xfrm>
            <a:custGeom>
              <a:avLst/>
              <a:gdLst>
                <a:gd name="T0" fmla="*/ 11 w 27"/>
                <a:gd name="T1" fmla="*/ 0 h 22"/>
                <a:gd name="T2" fmla="*/ 3 w 27"/>
                <a:gd name="T3" fmla="*/ 12 h 22"/>
                <a:gd name="T4" fmla="*/ 19 w 27"/>
                <a:gd name="T5" fmla="*/ 22 h 22"/>
                <a:gd name="T6" fmla="*/ 11 w 27"/>
                <a:gd name="T7" fmla="*/ 0 h 22"/>
                <a:gd name="T8" fmla="*/ 0 60000 65536"/>
                <a:gd name="T9" fmla="*/ 0 60000 65536"/>
                <a:gd name="T10" fmla="*/ 0 60000 65536"/>
                <a:gd name="T11" fmla="*/ 0 60000 65536"/>
                <a:gd name="T12" fmla="*/ 0 w 27"/>
                <a:gd name="T13" fmla="*/ 0 h 22"/>
                <a:gd name="T14" fmla="*/ 27 w 27"/>
                <a:gd name="T15" fmla="*/ 22 h 22"/>
              </a:gdLst>
              <a:ahLst/>
              <a:cxnLst>
                <a:cxn ang="T8">
                  <a:pos x="T0" y="T1"/>
                </a:cxn>
                <a:cxn ang="T9">
                  <a:pos x="T2" y="T3"/>
                </a:cxn>
                <a:cxn ang="T10">
                  <a:pos x="T4" y="T5"/>
                </a:cxn>
                <a:cxn ang="T11">
                  <a:pos x="T6" y="T7"/>
                </a:cxn>
              </a:cxnLst>
              <a:rect l="T12" t="T13" r="T14" b="T15"/>
              <a:pathLst>
                <a:path w="27" h="22">
                  <a:moveTo>
                    <a:pt x="11" y="0"/>
                  </a:moveTo>
                  <a:cubicBezTo>
                    <a:pt x="8" y="4"/>
                    <a:pt x="0" y="8"/>
                    <a:pt x="3" y="12"/>
                  </a:cubicBezTo>
                  <a:cubicBezTo>
                    <a:pt x="6" y="17"/>
                    <a:pt x="19" y="22"/>
                    <a:pt x="19" y="22"/>
                  </a:cubicBezTo>
                  <a:cubicBezTo>
                    <a:pt x="27" y="10"/>
                    <a:pt x="15" y="11"/>
                    <a:pt x="11"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7" name="Freeform 106"/>
            <p:cNvSpPr>
              <a:spLocks/>
            </p:cNvSpPr>
            <p:nvPr/>
          </p:nvSpPr>
          <p:spPr bwMode="gray">
            <a:xfrm>
              <a:off x="3022" y="2005"/>
              <a:ext cx="15" cy="13"/>
            </a:xfrm>
            <a:custGeom>
              <a:avLst/>
              <a:gdLst>
                <a:gd name="T0" fmla="*/ 11 w 20"/>
                <a:gd name="T1" fmla="*/ 0 h 18"/>
                <a:gd name="T2" fmla="*/ 9 w 20"/>
                <a:gd name="T3" fmla="*/ 18 h 18"/>
                <a:gd name="T4" fmla="*/ 11 w 20"/>
                <a:gd name="T5" fmla="*/ 0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1" y="0"/>
                  </a:moveTo>
                  <a:cubicBezTo>
                    <a:pt x="1" y="14"/>
                    <a:pt x="0" y="9"/>
                    <a:pt x="9" y="18"/>
                  </a:cubicBezTo>
                  <a:cubicBezTo>
                    <a:pt x="20" y="14"/>
                    <a:pt x="16" y="18"/>
                    <a:pt x="11"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8" name="Freeform 107"/>
            <p:cNvSpPr>
              <a:spLocks/>
            </p:cNvSpPr>
            <p:nvPr/>
          </p:nvSpPr>
          <p:spPr bwMode="gray">
            <a:xfrm>
              <a:off x="4162" y="2021"/>
              <a:ext cx="18" cy="33"/>
            </a:xfrm>
            <a:custGeom>
              <a:avLst/>
              <a:gdLst>
                <a:gd name="T0" fmla="*/ 24 w 24"/>
                <a:gd name="T1" fmla="*/ 0 h 44"/>
                <a:gd name="T2" fmla="*/ 8 w 24"/>
                <a:gd name="T3" fmla="*/ 16 h 44"/>
                <a:gd name="T4" fmla="*/ 0 w 24"/>
                <a:gd name="T5" fmla="*/ 34 h 44"/>
                <a:gd name="T6" fmla="*/ 16 w 24"/>
                <a:gd name="T7" fmla="*/ 40 h 44"/>
                <a:gd name="T8" fmla="*/ 24 w 24"/>
                <a:gd name="T9" fmla="*/ 0 h 44"/>
                <a:gd name="T10" fmla="*/ 0 60000 65536"/>
                <a:gd name="T11" fmla="*/ 0 60000 65536"/>
                <a:gd name="T12" fmla="*/ 0 60000 65536"/>
                <a:gd name="T13" fmla="*/ 0 60000 65536"/>
                <a:gd name="T14" fmla="*/ 0 60000 65536"/>
                <a:gd name="T15" fmla="*/ 0 w 24"/>
                <a:gd name="T16" fmla="*/ 0 h 44"/>
                <a:gd name="T17" fmla="*/ 24 w 24"/>
                <a:gd name="T18" fmla="*/ 44 h 44"/>
              </a:gdLst>
              <a:ahLst/>
              <a:cxnLst>
                <a:cxn ang="T10">
                  <a:pos x="T0" y="T1"/>
                </a:cxn>
                <a:cxn ang="T11">
                  <a:pos x="T2" y="T3"/>
                </a:cxn>
                <a:cxn ang="T12">
                  <a:pos x="T4" y="T5"/>
                </a:cxn>
                <a:cxn ang="T13">
                  <a:pos x="T6" y="T7"/>
                </a:cxn>
                <a:cxn ang="T14">
                  <a:pos x="T8" y="T9"/>
                </a:cxn>
              </a:cxnLst>
              <a:rect l="T15" t="T16" r="T17" b="T18"/>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29" name="Freeform 108"/>
            <p:cNvSpPr>
              <a:spLocks/>
            </p:cNvSpPr>
            <p:nvPr/>
          </p:nvSpPr>
          <p:spPr bwMode="gray">
            <a:xfrm>
              <a:off x="3278" y="3473"/>
              <a:ext cx="31" cy="18"/>
            </a:xfrm>
            <a:custGeom>
              <a:avLst/>
              <a:gdLst>
                <a:gd name="T0" fmla="*/ 30 w 41"/>
                <a:gd name="T1" fmla="*/ 0 h 24"/>
                <a:gd name="T2" fmla="*/ 26 w 41"/>
                <a:gd name="T3" fmla="*/ 24 h 24"/>
                <a:gd name="T4" fmla="*/ 30 w 41"/>
                <a:gd name="T5" fmla="*/ 0 h 24"/>
                <a:gd name="T6" fmla="*/ 0 60000 65536"/>
                <a:gd name="T7" fmla="*/ 0 60000 65536"/>
                <a:gd name="T8" fmla="*/ 0 60000 65536"/>
                <a:gd name="T9" fmla="*/ 0 w 41"/>
                <a:gd name="T10" fmla="*/ 0 h 24"/>
                <a:gd name="T11" fmla="*/ 41 w 41"/>
                <a:gd name="T12" fmla="*/ 24 h 24"/>
              </a:gdLst>
              <a:ahLst/>
              <a:cxnLst>
                <a:cxn ang="T6">
                  <a:pos x="T0" y="T1"/>
                </a:cxn>
                <a:cxn ang="T7">
                  <a:pos x="T2" y="T3"/>
                </a:cxn>
                <a:cxn ang="T8">
                  <a:pos x="T4" y="T5"/>
                </a:cxn>
              </a:cxnLst>
              <a:rect l="T9" t="T10" r="T11" b="T12"/>
              <a:pathLst>
                <a:path w="41" h="24">
                  <a:moveTo>
                    <a:pt x="30" y="0"/>
                  </a:moveTo>
                  <a:cubicBezTo>
                    <a:pt x="4" y="4"/>
                    <a:pt x="0" y="17"/>
                    <a:pt x="26" y="24"/>
                  </a:cubicBezTo>
                  <a:cubicBezTo>
                    <a:pt x="41" y="19"/>
                    <a:pt x="38" y="10"/>
                    <a:pt x="30"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0" name="Freeform 109"/>
            <p:cNvSpPr>
              <a:spLocks/>
            </p:cNvSpPr>
            <p:nvPr/>
          </p:nvSpPr>
          <p:spPr bwMode="gray">
            <a:xfrm>
              <a:off x="3318" y="3466"/>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1" name="Freeform 110"/>
            <p:cNvSpPr>
              <a:spLocks/>
            </p:cNvSpPr>
            <p:nvPr/>
          </p:nvSpPr>
          <p:spPr bwMode="gray">
            <a:xfrm>
              <a:off x="3251" y="3312"/>
              <a:ext cx="9"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2" name="Freeform 111"/>
            <p:cNvSpPr>
              <a:spLocks/>
            </p:cNvSpPr>
            <p:nvPr/>
          </p:nvSpPr>
          <p:spPr bwMode="gray">
            <a:xfrm>
              <a:off x="3311" y="3239"/>
              <a:ext cx="11" cy="19"/>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3" name="Freeform 112"/>
            <p:cNvSpPr>
              <a:spLocks/>
            </p:cNvSpPr>
            <p:nvPr/>
          </p:nvSpPr>
          <p:spPr bwMode="gray">
            <a:xfrm>
              <a:off x="3287" y="3238"/>
              <a:ext cx="11" cy="19"/>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4" name="Freeform 113"/>
            <p:cNvSpPr>
              <a:spLocks/>
            </p:cNvSpPr>
            <p:nvPr/>
          </p:nvSpPr>
          <p:spPr bwMode="gray">
            <a:xfrm>
              <a:off x="3276" y="3260"/>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5" name="Freeform 114"/>
            <p:cNvSpPr>
              <a:spLocks/>
            </p:cNvSpPr>
            <p:nvPr/>
          </p:nvSpPr>
          <p:spPr bwMode="gray">
            <a:xfrm>
              <a:off x="3251" y="3294"/>
              <a:ext cx="9"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6" name="Freeform 115"/>
            <p:cNvSpPr>
              <a:spLocks/>
            </p:cNvSpPr>
            <p:nvPr/>
          </p:nvSpPr>
          <p:spPr bwMode="gray">
            <a:xfrm>
              <a:off x="3270" y="3281"/>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7" name="Freeform 116"/>
            <p:cNvSpPr>
              <a:spLocks/>
            </p:cNvSpPr>
            <p:nvPr/>
          </p:nvSpPr>
          <p:spPr bwMode="gray">
            <a:xfrm>
              <a:off x="2537" y="2293"/>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8" name="Freeform 117"/>
            <p:cNvSpPr>
              <a:spLocks/>
            </p:cNvSpPr>
            <p:nvPr/>
          </p:nvSpPr>
          <p:spPr bwMode="gray">
            <a:xfrm>
              <a:off x="2476" y="2259"/>
              <a:ext cx="10" cy="15"/>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000000">
                <a:alpha val="20000"/>
              </a:srgbClr>
            </a:solidFill>
            <a:ln w="6350">
              <a:noFill/>
              <a:prstDash val="dash"/>
              <a:round/>
              <a:headEnd/>
              <a:tailEnd/>
            </a:ln>
          </p:spPr>
          <p:txBody>
            <a:bodyPr/>
            <a:lstStyle/>
            <a:p>
              <a:endParaRPr lang="zh-CN" altLang="en-US"/>
            </a:p>
          </p:txBody>
        </p:sp>
        <p:sp>
          <p:nvSpPr>
            <p:cNvPr id="5239" name="Freeform 118"/>
            <p:cNvSpPr>
              <a:spLocks/>
            </p:cNvSpPr>
            <p:nvPr/>
          </p:nvSpPr>
          <p:spPr bwMode="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60"/>
                <a:gd name="T175" fmla="*/ 0 h 1644"/>
                <a:gd name="T176" fmla="*/ 2060 w 2060"/>
                <a:gd name="T177" fmla="*/ 1644 h 16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000000">
                <a:alpha val="20000"/>
              </a:srgbClr>
            </a:solidFill>
            <a:ln w="6350">
              <a:noFill/>
              <a:prstDash val="dash"/>
              <a:round/>
              <a:headEnd/>
              <a:tailEnd/>
            </a:ln>
          </p:spPr>
          <p:txBody>
            <a:bodyPr/>
            <a:lstStyle/>
            <a:p>
              <a:endParaRPr lang="zh-CN" altLang="en-US"/>
            </a:p>
          </p:txBody>
        </p:sp>
      </p:grpSp>
      <p:sp>
        <p:nvSpPr>
          <p:cNvPr id="5129" name="Line 120"/>
          <p:cNvSpPr>
            <a:spLocks noChangeShapeType="1"/>
          </p:cNvSpPr>
          <p:nvPr/>
        </p:nvSpPr>
        <p:spPr bwMode="auto">
          <a:xfrm flipV="1">
            <a:off x="6435460" y="4302126"/>
            <a:ext cx="1272646" cy="1071563"/>
          </a:xfrm>
          <a:prstGeom prst="line">
            <a:avLst/>
          </a:prstGeom>
          <a:noFill/>
          <a:ln w="57150">
            <a:solidFill>
              <a:schemeClr val="accent1"/>
            </a:solidFill>
            <a:round/>
            <a:headEnd/>
            <a:tailEnd type="triangle" w="med" len="med"/>
          </a:ln>
        </p:spPr>
        <p:txBody>
          <a:bodyPr wrap="none" anchor="ctr"/>
          <a:lstStyle/>
          <a:p>
            <a:endParaRPr lang="zh-CN" altLang="en-US"/>
          </a:p>
        </p:txBody>
      </p:sp>
      <p:sp>
        <p:nvSpPr>
          <p:cNvPr id="5130" name="Line 121"/>
          <p:cNvSpPr>
            <a:spLocks noChangeShapeType="1"/>
          </p:cNvSpPr>
          <p:nvPr/>
        </p:nvSpPr>
        <p:spPr bwMode="auto">
          <a:xfrm flipH="1" flipV="1">
            <a:off x="2044833" y="4344989"/>
            <a:ext cx="1582208" cy="884237"/>
          </a:xfrm>
          <a:prstGeom prst="line">
            <a:avLst/>
          </a:prstGeom>
          <a:noFill/>
          <a:ln w="57150">
            <a:solidFill>
              <a:schemeClr val="accent1"/>
            </a:solidFill>
            <a:round/>
            <a:headEnd/>
            <a:tailEnd type="triangle" w="med" len="med"/>
          </a:ln>
        </p:spPr>
        <p:txBody>
          <a:bodyPr wrap="none" anchor="ctr"/>
          <a:lstStyle/>
          <a:p>
            <a:endParaRPr lang="zh-CN" altLang="en-US"/>
          </a:p>
        </p:txBody>
      </p:sp>
      <p:sp>
        <p:nvSpPr>
          <p:cNvPr id="5131" name="Rectangle 126"/>
          <p:cNvSpPr>
            <a:spLocks noChangeArrowheads="1"/>
          </p:cNvSpPr>
          <p:nvPr/>
        </p:nvSpPr>
        <p:spPr bwMode="auto">
          <a:xfrm>
            <a:off x="5420783" y="1628776"/>
            <a:ext cx="3432704" cy="2308324"/>
          </a:xfrm>
          <a:prstGeom prst="rect">
            <a:avLst/>
          </a:prstGeom>
          <a:noFill/>
          <a:ln w="9525">
            <a:noFill/>
            <a:miter lim="800000"/>
            <a:headEnd/>
            <a:tailEnd/>
          </a:ln>
        </p:spPr>
        <p:txBody>
          <a:bodyPr anchor="ctr">
            <a:spAutoFit/>
          </a:bodyPr>
          <a:lstStyle/>
          <a:p>
            <a:r>
              <a:rPr lang="zh-CN" altLang="en-US" sz="1600"/>
              <a:t>买方</a:t>
            </a:r>
            <a:r>
              <a:rPr lang="en-US" altLang="zh-CN" sz="1600"/>
              <a:t>B</a:t>
            </a:r>
            <a:r>
              <a:rPr lang="zh-CN" altLang="en-US" sz="1600"/>
              <a:t>破产后，对所有经销商均发函告知，</a:t>
            </a:r>
            <a:r>
              <a:rPr lang="en-US" altLang="zh-CN" sz="1600"/>
              <a:t>B</a:t>
            </a:r>
            <a:r>
              <a:rPr lang="zh-CN" altLang="en-US" sz="1600"/>
              <a:t>公司已经宣布破产，并正积极着手准备破产重组，希望与广大经销商继续保持合作，关于破产事宜，当地法院已经指派了一名破产管理人</a:t>
            </a:r>
            <a:r>
              <a:rPr lang="en-US" altLang="zh-CN" sz="1600"/>
              <a:t>H</a:t>
            </a:r>
            <a:r>
              <a:rPr lang="zh-CN" altLang="en-US" sz="1600"/>
              <a:t>进行处理。随后，发来了破产管理人</a:t>
            </a:r>
            <a:r>
              <a:rPr lang="en-US" altLang="zh-CN" sz="1600"/>
              <a:t>H</a:t>
            </a:r>
            <a:r>
              <a:rPr lang="zh-CN" altLang="en-US" sz="1600"/>
              <a:t>与买家</a:t>
            </a:r>
            <a:r>
              <a:rPr lang="en-US" altLang="zh-CN" sz="1600"/>
              <a:t>B</a:t>
            </a:r>
            <a:r>
              <a:rPr lang="zh-CN" altLang="en-US" sz="1600"/>
              <a:t>公司的签字声明，及一张破产管理人重新签字的订单（</a:t>
            </a:r>
            <a:r>
              <a:rPr lang="en-US" altLang="zh-CN" sz="1600"/>
              <a:t>H</a:t>
            </a:r>
            <a:r>
              <a:rPr lang="zh-CN" altLang="en-US" sz="1600"/>
              <a:t>对出运订单进行了签字确认）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zh-CN" altLang="en-US" sz="3200" b="1" smtClean="0"/>
              <a:t>处理结果</a:t>
            </a:r>
          </a:p>
        </p:txBody>
      </p:sp>
      <p:sp>
        <p:nvSpPr>
          <p:cNvPr id="8195" name="Rectangle 3"/>
          <p:cNvSpPr>
            <a:spLocks noGrp="1" noChangeArrowheads="1"/>
          </p:cNvSpPr>
          <p:nvPr>
            <p:ph type="body" idx="1"/>
          </p:nvPr>
        </p:nvSpPr>
        <p:spPr/>
        <p:txBody>
          <a:bodyPr/>
          <a:lstStyle/>
          <a:p>
            <a:pPr eaLnBrk="1" hangingPunct="1"/>
            <a:r>
              <a:rPr lang="zh-CN" altLang="en-US" sz="2400" b="1" smtClean="0">
                <a:latin typeface="仿宋_GB2312" pitchFamily="49" charset="-122"/>
                <a:ea typeface="仿宋_GB2312" pitchFamily="49" charset="-122"/>
              </a:rPr>
              <a:t>被保险人出示了货物处理预案，由于商品是附加值低，且含有买家标识，无论是退运还是转卖，涉及更改标识，损失达到</a:t>
            </a:r>
            <a:r>
              <a:rPr lang="en-US" altLang="zh-CN" sz="2400" b="1" smtClean="0">
                <a:latin typeface="仿宋_GB2312" pitchFamily="49" charset="-122"/>
                <a:ea typeface="仿宋_GB2312" pitchFamily="49" charset="-122"/>
              </a:rPr>
              <a:t>60%-70%</a:t>
            </a:r>
            <a:r>
              <a:rPr lang="zh-CN" altLang="en-US" sz="2400" b="1" smtClean="0">
                <a:latin typeface="仿宋_GB2312" pitchFamily="49" charset="-122"/>
                <a:ea typeface="仿宋_GB2312" pitchFamily="49" charset="-122"/>
              </a:rPr>
              <a:t>，甚至更高。</a:t>
            </a:r>
          </a:p>
          <a:p>
            <a:pPr eaLnBrk="1" hangingPunct="1"/>
            <a:r>
              <a:rPr lang="zh-CN" altLang="en-US" sz="2400" b="1" smtClean="0">
                <a:latin typeface="仿宋_GB2312" pitchFamily="49" charset="-122"/>
                <a:ea typeface="仿宋_GB2312" pitchFamily="49" charset="-122"/>
              </a:rPr>
              <a:t>若在港口等待联系新买家，不仅产生较高的滞港费用，处理时间也无法估计。</a:t>
            </a:r>
          </a:p>
          <a:p>
            <a:pPr eaLnBrk="1" hangingPunct="1"/>
            <a:r>
              <a:rPr lang="zh-CN" altLang="en-US" sz="2400" b="1" smtClean="0">
                <a:latin typeface="仿宋_GB2312" pitchFamily="49" charset="-122"/>
                <a:ea typeface="仿宋_GB2312" pitchFamily="49" charset="-122"/>
              </a:rPr>
              <a:t>根据对货物处理方案可能造成的损失估计，以及对破产管理人信用的了解，我部与被保险人协商决定，同意被保险人放单，等待破产管理人全额付款。</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zh-CN" altLang="en-US" sz="3200" b="1" smtClean="0"/>
              <a:t>案件反思</a:t>
            </a:r>
          </a:p>
        </p:txBody>
      </p:sp>
      <p:sp>
        <p:nvSpPr>
          <p:cNvPr id="9219" name="AutoShape 4"/>
          <p:cNvSpPr>
            <a:spLocks noChangeArrowheads="1"/>
          </p:cNvSpPr>
          <p:nvPr/>
        </p:nvSpPr>
        <p:spPr bwMode="gray">
          <a:xfrm flipH="1">
            <a:off x="5527410" y="2655889"/>
            <a:ext cx="2641600" cy="657225"/>
          </a:xfrm>
          <a:prstGeom prst="parallelogram">
            <a:avLst>
              <a:gd name="adj" fmla="val 92256"/>
            </a:avLst>
          </a:prstGeom>
          <a:gradFill rotWithShape="1">
            <a:gsLst>
              <a:gs pos="0">
                <a:srgbClr val="BFCFD3"/>
              </a:gs>
              <a:gs pos="100000">
                <a:srgbClr val="DDE5E7"/>
              </a:gs>
            </a:gsLst>
            <a:lin ang="0" scaled="1"/>
          </a:gradFill>
          <a:ln w="9525">
            <a:noFill/>
            <a:miter lim="800000"/>
            <a:headEnd/>
            <a:tailEnd/>
          </a:ln>
        </p:spPr>
        <p:txBody>
          <a:bodyPr wrap="none" anchor="ctr"/>
          <a:lstStyle/>
          <a:p>
            <a:endParaRPr lang="zh-CN" altLang="en-US"/>
          </a:p>
        </p:txBody>
      </p:sp>
      <p:sp>
        <p:nvSpPr>
          <p:cNvPr id="9220" name="Rectangle 5"/>
          <p:cNvSpPr>
            <a:spLocks noChangeArrowheads="1"/>
          </p:cNvSpPr>
          <p:nvPr/>
        </p:nvSpPr>
        <p:spPr bwMode="gray">
          <a:xfrm>
            <a:off x="6180931" y="3303588"/>
            <a:ext cx="1988079" cy="1428750"/>
          </a:xfrm>
          <a:prstGeom prst="rect">
            <a:avLst/>
          </a:prstGeom>
          <a:gradFill rotWithShape="1">
            <a:gsLst>
              <a:gs pos="0">
                <a:srgbClr val="BFCFD3"/>
              </a:gs>
              <a:gs pos="100000">
                <a:srgbClr val="FFFFFF">
                  <a:alpha val="0"/>
                </a:srgbClr>
              </a:gs>
            </a:gsLst>
            <a:lin ang="5400000" scaled="1"/>
          </a:gradFill>
          <a:ln w="9525">
            <a:noFill/>
            <a:miter lim="800000"/>
            <a:headEnd/>
            <a:tailEnd/>
          </a:ln>
        </p:spPr>
        <p:txBody>
          <a:bodyPr wrap="none" anchor="ctr"/>
          <a:lstStyle/>
          <a:p>
            <a:endParaRPr lang="zh-CN" altLang="en-US"/>
          </a:p>
        </p:txBody>
      </p:sp>
      <p:sp>
        <p:nvSpPr>
          <p:cNvPr id="9221" name="Rectangle 6"/>
          <p:cNvSpPr>
            <a:spLocks noChangeArrowheads="1"/>
          </p:cNvSpPr>
          <p:nvPr/>
        </p:nvSpPr>
        <p:spPr bwMode="gray">
          <a:xfrm>
            <a:off x="4228969" y="3805239"/>
            <a:ext cx="1957123" cy="1292225"/>
          </a:xfrm>
          <a:prstGeom prst="rect">
            <a:avLst/>
          </a:prstGeom>
          <a:gradFill rotWithShape="1">
            <a:gsLst>
              <a:gs pos="0">
                <a:srgbClr val="BFCFD3"/>
              </a:gs>
              <a:gs pos="100000">
                <a:srgbClr val="FFFFFF">
                  <a:alpha val="0"/>
                </a:srgbClr>
              </a:gs>
            </a:gsLst>
            <a:lin ang="5400000" scaled="1"/>
          </a:gradFill>
          <a:ln w="9525">
            <a:noFill/>
            <a:miter lim="800000"/>
            <a:headEnd/>
            <a:tailEnd/>
          </a:ln>
        </p:spPr>
        <p:txBody>
          <a:bodyPr wrap="none" anchor="ctr"/>
          <a:lstStyle/>
          <a:p>
            <a:endParaRPr lang="zh-CN" altLang="en-US"/>
          </a:p>
        </p:txBody>
      </p:sp>
      <p:sp>
        <p:nvSpPr>
          <p:cNvPr id="9222" name="Rectangle 7"/>
          <p:cNvSpPr>
            <a:spLocks noChangeArrowheads="1"/>
          </p:cNvSpPr>
          <p:nvPr/>
        </p:nvSpPr>
        <p:spPr bwMode="gray">
          <a:xfrm>
            <a:off x="2252928" y="4252913"/>
            <a:ext cx="1977760" cy="1117600"/>
          </a:xfrm>
          <a:prstGeom prst="rect">
            <a:avLst/>
          </a:prstGeom>
          <a:gradFill rotWithShape="1">
            <a:gsLst>
              <a:gs pos="0">
                <a:srgbClr val="BFCFD3"/>
              </a:gs>
              <a:gs pos="100000">
                <a:srgbClr val="FFFFFF">
                  <a:alpha val="0"/>
                </a:srgbClr>
              </a:gs>
            </a:gsLst>
            <a:lin ang="5400000" scaled="1"/>
          </a:gradFill>
          <a:ln w="9525">
            <a:noFill/>
            <a:miter lim="800000"/>
            <a:headEnd/>
            <a:tailEnd/>
          </a:ln>
        </p:spPr>
        <p:txBody>
          <a:bodyPr wrap="none" anchor="ctr"/>
          <a:lstStyle/>
          <a:p>
            <a:endParaRPr lang="zh-CN" altLang="en-US"/>
          </a:p>
        </p:txBody>
      </p:sp>
      <p:sp>
        <p:nvSpPr>
          <p:cNvPr id="9223" name="AutoShape 8"/>
          <p:cNvSpPr>
            <a:spLocks noChangeArrowheads="1"/>
          </p:cNvSpPr>
          <p:nvPr/>
        </p:nvSpPr>
        <p:spPr bwMode="gray">
          <a:xfrm flipH="1">
            <a:off x="1599407" y="3673475"/>
            <a:ext cx="2631281" cy="615950"/>
          </a:xfrm>
          <a:prstGeom prst="parallelogram">
            <a:avLst>
              <a:gd name="adj" fmla="val 98582"/>
            </a:avLst>
          </a:prstGeom>
          <a:gradFill rotWithShape="1">
            <a:gsLst>
              <a:gs pos="0">
                <a:srgbClr val="BFCFD3"/>
              </a:gs>
              <a:gs pos="100000">
                <a:srgbClr val="D6E0E3"/>
              </a:gs>
            </a:gsLst>
            <a:lin ang="0" scaled="1"/>
          </a:gradFill>
          <a:ln w="9525">
            <a:noFill/>
            <a:miter lim="800000"/>
            <a:headEnd/>
            <a:tailEnd/>
          </a:ln>
        </p:spPr>
        <p:txBody>
          <a:bodyPr wrap="none" anchor="ctr"/>
          <a:lstStyle/>
          <a:p>
            <a:endParaRPr lang="zh-CN" altLang="en-US"/>
          </a:p>
        </p:txBody>
      </p:sp>
      <p:sp>
        <p:nvSpPr>
          <p:cNvPr id="9224" name="Freeform 9"/>
          <p:cNvSpPr>
            <a:spLocks/>
          </p:cNvSpPr>
          <p:nvPr/>
        </p:nvSpPr>
        <p:spPr bwMode="gray">
          <a:xfrm>
            <a:off x="3570288" y="3165475"/>
            <a:ext cx="663840" cy="1130300"/>
          </a:xfrm>
          <a:custGeom>
            <a:avLst/>
            <a:gdLst>
              <a:gd name="T0" fmla="*/ 0 w 201"/>
              <a:gd name="T1" fmla="*/ 167 h 370"/>
              <a:gd name="T2" fmla="*/ 201 w 201"/>
              <a:gd name="T3" fmla="*/ 370 h 370"/>
              <a:gd name="T4" fmla="*/ 201 w 201"/>
              <a:gd name="T5" fmla="*/ 210 h 370"/>
              <a:gd name="T6" fmla="*/ 0 w 201"/>
              <a:gd name="T7" fmla="*/ 0 h 370"/>
              <a:gd name="T8" fmla="*/ 0 w 201"/>
              <a:gd name="T9" fmla="*/ 167 h 370"/>
              <a:gd name="T10" fmla="*/ 0 60000 65536"/>
              <a:gd name="T11" fmla="*/ 0 60000 65536"/>
              <a:gd name="T12" fmla="*/ 0 60000 65536"/>
              <a:gd name="T13" fmla="*/ 0 60000 65536"/>
              <a:gd name="T14" fmla="*/ 0 60000 65536"/>
              <a:gd name="T15" fmla="*/ 0 w 201"/>
              <a:gd name="T16" fmla="*/ 0 h 370"/>
              <a:gd name="T17" fmla="*/ 201 w 201"/>
              <a:gd name="T18" fmla="*/ 370 h 370"/>
            </a:gdLst>
            <a:ahLst/>
            <a:cxnLst>
              <a:cxn ang="T10">
                <a:pos x="T0" y="T1"/>
              </a:cxn>
              <a:cxn ang="T11">
                <a:pos x="T2" y="T3"/>
              </a:cxn>
              <a:cxn ang="T12">
                <a:pos x="T4" y="T5"/>
              </a:cxn>
              <a:cxn ang="T13">
                <a:pos x="T6" y="T7"/>
              </a:cxn>
              <a:cxn ang="T14">
                <a:pos x="T8" y="T9"/>
              </a:cxn>
            </a:cxnLst>
            <a:rect l="T15" t="T16" r="T17" b="T18"/>
            <a:pathLst>
              <a:path w="201" h="370">
                <a:moveTo>
                  <a:pt x="0" y="167"/>
                </a:moveTo>
                <a:lnTo>
                  <a:pt x="201" y="370"/>
                </a:lnTo>
                <a:lnTo>
                  <a:pt x="201" y="210"/>
                </a:lnTo>
                <a:lnTo>
                  <a:pt x="0" y="0"/>
                </a:lnTo>
                <a:lnTo>
                  <a:pt x="0" y="167"/>
                </a:lnTo>
                <a:close/>
              </a:path>
            </a:pathLst>
          </a:custGeom>
          <a:gradFill rotWithShape="1">
            <a:gsLst>
              <a:gs pos="0">
                <a:srgbClr val="586062"/>
              </a:gs>
              <a:gs pos="100000">
                <a:srgbClr val="BFCFD3"/>
              </a:gs>
            </a:gsLst>
            <a:lin ang="2700000" scaled="1"/>
          </a:gradFill>
          <a:ln w="9525">
            <a:noFill/>
            <a:round/>
            <a:headEnd/>
            <a:tailEnd/>
          </a:ln>
        </p:spPr>
        <p:txBody>
          <a:bodyPr/>
          <a:lstStyle/>
          <a:p>
            <a:endParaRPr lang="zh-CN" altLang="en-US"/>
          </a:p>
        </p:txBody>
      </p:sp>
      <p:sp>
        <p:nvSpPr>
          <p:cNvPr id="9225" name="Freeform 10"/>
          <p:cNvSpPr>
            <a:spLocks/>
          </p:cNvSpPr>
          <p:nvPr/>
        </p:nvSpPr>
        <p:spPr bwMode="gray">
          <a:xfrm>
            <a:off x="1597687" y="3656014"/>
            <a:ext cx="663840" cy="1457325"/>
          </a:xfrm>
          <a:custGeom>
            <a:avLst/>
            <a:gdLst>
              <a:gd name="T0" fmla="*/ 1 w 386"/>
              <a:gd name="T1" fmla="*/ 492 h 918"/>
              <a:gd name="T2" fmla="*/ 385 w 386"/>
              <a:gd name="T3" fmla="*/ 918 h 918"/>
              <a:gd name="T4" fmla="*/ 386 w 386"/>
              <a:gd name="T5" fmla="*/ 402 h 918"/>
              <a:gd name="T6" fmla="*/ 0 w 386"/>
              <a:gd name="T7" fmla="*/ 0 h 918"/>
              <a:gd name="T8" fmla="*/ 1 w 386"/>
              <a:gd name="T9" fmla="*/ 492 h 918"/>
              <a:gd name="T10" fmla="*/ 0 60000 65536"/>
              <a:gd name="T11" fmla="*/ 0 60000 65536"/>
              <a:gd name="T12" fmla="*/ 0 60000 65536"/>
              <a:gd name="T13" fmla="*/ 0 60000 65536"/>
              <a:gd name="T14" fmla="*/ 0 60000 65536"/>
              <a:gd name="T15" fmla="*/ 0 w 386"/>
              <a:gd name="T16" fmla="*/ 0 h 918"/>
              <a:gd name="T17" fmla="*/ 386 w 386"/>
              <a:gd name="T18" fmla="*/ 918 h 918"/>
            </a:gdLst>
            <a:ahLst/>
            <a:cxnLst>
              <a:cxn ang="T10">
                <a:pos x="T0" y="T1"/>
              </a:cxn>
              <a:cxn ang="T11">
                <a:pos x="T2" y="T3"/>
              </a:cxn>
              <a:cxn ang="T12">
                <a:pos x="T4" y="T5"/>
              </a:cxn>
              <a:cxn ang="T13">
                <a:pos x="T6" y="T7"/>
              </a:cxn>
              <a:cxn ang="T14">
                <a:pos x="T8" y="T9"/>
              </a:cxn>
            </a:cxnLst>
            <a:rect l="T15" t="T16" r="T17" b="T18"/>
            <a:pathLst>
              <a:path w="386" h="918">
                <a:moveTo>
                  <a:pt x="1" y="492"/>
                </a:moveTo>
                <a:lnTo>
                  <a:pt x="385" y="918"/>
                </a:lnTo>
                <a:lnTo>
                  <a:pt x="386" y="402"/>
                </a:lnTo>
                <a:lnTo>
                  <a:pt x="0" y="0"/>
                </a:lnTo>
                <a:lnTo>
                  <a:pt x="1" y="492"/>
                </a:lnTo>
                <a:close/>
              </a:path>
            </a:pathLst>
          </a:custGeom>
          <a:gradFill rotWithShape="1">
            <a:gsLst>
              <a:gs pos="0">
                <a:srgbClr val="BFCFD3"/>
              </a:gs>
              <a:gs pos="100000">
                <a:srgbClr val="F8F8F8"/>
              </a:gs>
            </a:gsLst>
            <a:lin ang="5400000" scaled="1"/>
          </a:gradFill>
          <a:ln w="9525">
            <a:noFill/>
            <a:round/>
            <a:headEnd/>
            <a:tailEnd/>
          </a:ln>
        </p:spPr>
        <p:txBody>
          <a:bodyPr/>
          <a:lstStyle/>
          <a:p>
            <a:endParaRPr lang="zh-CN" altLang="en-US"/>
          </a:p>
        </p:txBody>
      </p:sp>
      <p:sp>
        <p:nvSpPr>
          <p:cNvPr id="9226" name="AutoShape 11"/>
          <p:cNvSpPr>
            <a:spLocks noChangeArrowheads="1"/>
          </p:cNvSpPr>
          <p:nvPr/>
        </p:nvSpPr>
        <p:spPr bwMode="gray">
          <a:xfrm flipH="1">
            <a:off x="1599407" y="3673475"/>
            <a:ext cx="2631281" cy="615950"/>
          </a:xfrm>
          <a:prstGeom prst="parallelogram">
            <a:avLst>
              <a:gd name="adj" fmla="val 98582"/>
            </a:avLst>
          </a:prstGeom>
          <a:gradFill rotWithShape="1">
            <a:gsLst>
              <a:gs pos="0">
                <a:srgbClr val="BFCFD3"/>
              </a:gs>
              <a:gs pos="100000">
                <a:srgbClr val="D6E0E3"/>
              </a:gs>
            </a:gsLst>
            <a:lin ang="0" scaled="1"/>
          </a:gradFill>
          <a:ln w="9525">
            <a:noFill/>
            <a:miter lim="800000"/>
            <a:headEnd/>
            <a:tailEnd/>
          </a:ln>
        </p:spPr>
        <p:txBody>
          <a:bodyPr wrap="none" anchor="ctr"/>
          <a:lstStyle/>
          <a:p>
            <a:endParaRPr lang="zh-CN" altLang="en-US"/>
          </a:p>
        </p:txBody>
      </p:sp>
      <p:sp>
        <p:nvSpPr>
          <p:cNvPr id="9227" name="AutoShape 12"/>
          <p:cNvSpPr>
            <a:spLocks noChangeArrowheads="1"/>
          </p:cNvSpPr>
          <p:nvPr/>
        </p:nvSpPr>
        <p:spPr bwMode="gray">
          <a:xfrm flipH="1">
            <a:off x="3563409" y="3163888"/>
            <a:ext cx="2631281" cy="646112"/>
          </a:xfrm>
          <a:prstGeom prst="parallelogram">
            <a:avLst>
              <a:gd name="adj" fmla="val 96330"/>
            </a:avLst>
          </a:prstGeom>
          <a:gradFill rotWithShape="1">
            <a:gsLst>
              <a:gs pos="0">
                <a:srgbClr val="BFCFD3"/>
              </a:gs>
              <a:gs pos="100000">
                <a:srgbClr val="DDE5E7"/>
              </a:gs>
            </a:gsLst>
            <a:lin ang="0" scaled="1"/>
          </a:gradFill>
          <a:ln w="9525">
            <a:noFill/>
            <a:miter lim="800000"/>
            <a:headEnd/>
            <a:tailEnd/>
          </a:ln>
        </p:spPr>
        <p:txBody>
          <a:bodyPr wrap="none" anchor="ctr"/>
          <a:lstStyle/>
          <a:p>
            <a:endParaRPr lang="zh-CN" altLang="en-US"/>
          </a:p>
        </p:txBody>
      </p:sp>
      <p:sp>
        <p:nvSpPr>
          <p:cNvPr id="9228" name="Freeform 13"/>
          <p:cNvSpPr>
            <a:spLocks/>
          </p:cNvSpPr>
          <p:nvPr/>
        </p:nvSpPr>
        <p:spPr bwMode="gray">
          <a:xfrm>
            <a:off x="3570288" y="3165475"/>
            <a:ext cx="663840" cy="1130300"/>
          </a:xfrm>
          <a:custGeom>
            <a:avLst/>
            <a:gdLst>
              <a:gd name="T0" fmla="*/ 0 w 201"/>
              <a:gd name="T1" fmla="*/ 167 h 370"/>
              <a:gd name="T2" fmla="*/ 201 w 201"/>
              <a:gd name="T3" fmla="*/ 370 h 370"/>
              <a:gd name="T4" fmla="*/ 201 w 201"/>
              <a:gd name="T5" fmla="*/ 210 h 370"/>
              <a:gd name="T6" fmla="*/ 0 w 201"/>
              <a:gd name="T7" fmla="*/ 0 h 370"/>
              <a:gd name="T8" fmla="*/ 0 w 201"/>
              <a:gd name="T9" fmla="*/ 167 h 370"/>
              <a:gd name="T10" fmla="*/ 0 60000 65536"/>
              <a:gd name="T11" fmla="*/ 0 60000 65536"/>
              <a:gd name="T12" fmla="*/ 0 60000 65536"/>
              <a:gd name="T13" fmla="*/ 0 60000 65536"/>
              <a:gd name="T14" fmla="*/ 0 60000 65536"/>
              <a:gd name="T15" fmla="*/ 0 w 201"/>
              <a:gd name="T16" fmla="*/ 0 h 370"/>
              <a:gd name="T17" fmla="*/ 201 w 201"/>
              <a:gd name="T18" fmla="*/ 370 h 370"/>
            </a:gdLst>
            <a:ahLst/>
            <a:cxnLst>
              <a:cxn ang="T10">
                <a:pos x="T0" y="T1"/>
              </a:cxn>
              <a:cxn ang="T11">
                <a:pos x="T2" y="T3"/>
              </a:cxn>
              <a:cxn ang="T12">
                <a:pos x="T4" y="T5"/>
              </a:cxn>
              <a:cxn ang="T13">
                <a:pos x="T6" y="T7"/>
              </a:cxn>
              <a:cxn ang="T14">
                <a:pos x="T8" y="T9"/>
              </a:cxn>
            </a:cxnLst>
            <a:rect l="T15" t="T16" r="T17" b="T18"/>
            <a:pathLst>
              <a:path w="201" h="370">
                <a:moveTo>
                  <a:pt x="0" y="167"/>
                </a:moveTo>
                <a:lnTo>
                  <a:pt x="201" y="370"/>
                </a:lnTo>
                <a:lnTo>
                  <a:pt x="201" y="210"/>
                </a:lnTo>
                <a:lnTo>
                  <a:pt x="0" y="0"/>
                </a:lnTo>
                <a:lnTo>
                  <a:pt x="0" y="167"/>
                </a:lnTo>
                <a:close/>
              </a:path>
            </a:pathLst>
          </a:custGeom>
          <a:gradFill rotWithShape="1">
            <a:gsLst>
              <a:gs pos="0">
                <a:srgbClr val="586062"/>
              </a:gs>
              <a:gs pos="100000">
                <a:srgbClr val="BFCFD3"/>
              </a:gs>
            </a:gsLst>
            <a:lin ang="2700000" scaled="1"/>
          </a:gradFill>
          <a:ln w="9525">
            <a:noFill/>
            <a:round/>
            <a:headEnd/>
            <a:tailEnd/>
          </a:ln>
        </p:spPr>
        <p:txBody>
          <a:bodyPr/>
          <a:lstStyle/>
          <a:p>
            <a:endParaRPr lang="zh-CN" altLang="en-US"/>
          </a:p>
        </p:txBody>
      </p:sp>
      <p:sp>
        <p:nvSpPr>
          <p:cNvPr id="9229" name="Freeform 14"/>
          <p:cNvSpPr>
            <a:spLocks/>
          </p:cNvSpPr>
          <p:nvPr/>
        </p:nvSpPr>
        <p:spPr bwMode="gray">
          <a:xfrm>
            <a:off x="5523971" y="2643188"/>
            <a:ext cx="667279" cy="1168400"/>
          </a:xfrm>
          <a:custGeom>
            <a:avLst/>
            <a:gdLst>
              <a:gd name="T0" fmla="*/ 0 w 388"/>
              <a:gd name="T1" fmla="*/ 331 h 736"/>
              <a:gd name="T2" fmla="*/ 388 w 388"/>
              <a:gd name="T3" fmla="*/ 736 h 736"/>
              <a:gd name="T4" fmla="*/ 388 w 388"/>
              <a:gd name="T5" fmla="*/ 416 h 736"/>
              <a:gd name="T6" fmla="*/ 0 w 388"/>
              <a:gd name="T7" fmla="*/ 0 h 736"/>
              <a:gd name="T8" fmla="*/ 0 w 388"/>
              <a:gd name="T9" fmla="*/ 331 h 736"/>
              <a:gd name="T10" fmla="*/ 0 60000 65536"/>
              <a:gd name="T11" fmla="*/ 0 60000 65536"/>
              <a:gd name="T12" fmla="*/ 0 60000 65536"/>
              <a:gd name="T13" fmla="*/ 0 60000 65536"/>
              <a:gd name="T14" fmla="*/ 0 60000 65536"/>
              <a:gd name="T15" fmla="*/ 0 w 388"/>
              <a:gd name="T16" fmla="*/ 0 h 736"/>
              <a:gd name="T17" fmla="*/ 388 w 388"/>
              <a:gd name="T18" fmla="*/ 736 h 736"/>
            </a:gdLst>
            <a:ahLst/>
            <a:cxnLst>
              <a:cxn ang="T10">
                <a:pos x="T0" y="T1"/>
              </a:cxn>
              <a:cxn ang="T11">
                <a:pos x="T2" y="T3"/>
              </a:cxn>
              <a:cxn ang="T12">
                <a:pos x="T4" y="T5"/>
              </a:cxn>
              <a:cxn ang="T13">
                <a:pos x="T6" y="T7"/>
              </a:cxn>
              <a:cxn ang="T14">
                <a:pos x="T8" y="T9"/>
              </a:cxn>
            </a:cxnLst>
            <a:rect l="T15" t="T16" r="T17" b="T18"/>
            <a:pathLst>
              <a:path w="388" h="736">
                <a:moveTo>
                  <a:pt x="0" y="331"/>
                </a:moveTo>
                <a:lnTo>
                  <a:pt x="388" y="736"/>
                </a:lnTo>
                <a:lnTo>
                  <a:pt x="388" y="416"/>
                </a:lnTo>
                <a:lnTo>
                  <a:pt x="0" y="0"/>
                </a:lnTo>
                <a:lnTo>
                  <a:pt x="0" y="331"/>
                </a:lnTo>
                <a:close/>
              </a:path>
            </a:pathLst>
          </a:custGeom>
          <a:gradFill rotWithShape="1">
            <a:gsLst>
              <a:gs pos="0">
                <a:srgbClr val="586062"/>
              </a:gs>
              <a:gs pos="100000">
                <a:srgbClr val="BFCFD3"/>
              </a:gs>
            </a:gsLst>
            <a:lin ang="2700000" scaled="1"/>
          </a:gradFill>
          <a:ln w="9525">
            <a:noFill/>
            <a:round/>
            <a:headEnd/>
            <a:tailEnd/>
          </a:ln>
        </p:spPr>
        <p:txBody>
          <a:bodyPr/>
          <a:lstStyle/>
          <a:p>
            <a:endParaRPr lang="zh-CN" altLang="en-US"/>
          </a:p>
        </p:txBody>
      </p:sp>
      <p:pic>
        <p:nvPicPr>
          <p:cNvPr id="9230" name="Picture 15" descr="light_shadow"/>
          <p:cNvPicPr>
            <a:picLocks noChangeAspect="1" noChangeArrowheads="1"/>
          </p:cNvPicPr>
          <p:nvPr/>
        </p:nvPicPr>
        <p:blipFill>
          <a:blip r:embed="rId2">
            <a:lum bright="6000" contrast="-100000"/>
          </a:blip>
          <a:srcRect/>
          <a:stretch>
            <a:fillRect/>
          </a:stretch>
        </p:blipFill>
        <p:spPr bwMode="gray">
          <a:xfrm>
            <a:off x="2208213" y="3895726"/>
            <a:ext cx="1092068" cy="157163"/>
          </a:xfrm>
          <a:prstGeom prst="rect">
            <a:avLst/>
          </a:prstGeom>
          <a:noFill/>
          <a:ln w="9525">
            <a:noFill/>
            <a:miter lim="800000"/>
            <a:headEnd/>
            <a:tailEnd/>
          </a:ln>
        </p:spPr>
      </p:pic>
      <p:pic>
        <p:nvPicPr>
          <p:cNvPr id="9231" name="Picture 16" descr="light_shadow"/>
          <p:cNvPicPr>
            <a:picLocks noChangeAspect="1" noChangeArrowheads="1"/>
          </p:cNvPicPr>
          <p:nvPr/>
        </p:nvPicPr>
        <p:blipFill>
          <a:blip r:embed="rId2">
            <a:lum bright="6000" contrast="-100000"/>
          </a:blip>
          <a:srcRect/>
          <a:stretch>
            <a:fillRect/>
          </a:stretch>
        </p:blipFill>
        <p:spPr bwMode="gray">
          <a:xfrm>
            <a:off x="4204891" y="3392488"/>
            <a:ext cx="1092067" cy="157162"/>
          </a:xfrm>
          <a:prstGeom prst="rect">
            <a:avLst/>
          </a:prstGeom>
          <a:noFill/>
          <a:ln w="9525">
            <a:noFill/>
            <a:miter lim="800000"/>
            <a:headEnd/>
            <a:tailEnd/>
          </a:ln>
        </p:spPr>
      </p:pic>
      <p:pic>
        <p:nvPicPr>
          <p:cNvPr id="9232" name="Picture 17" descr="light_shadow"/>
          <p:cNvPicPr>
            <a:picLocks noChangeAspect="1" noChangeArrowheads="1"/>
          </p:cNvPicPr>
          <p:nvPr/>
        </p:nvPicPr>
        <p:blipFill>
          <a:blip r:embed="rId2">
            <a:lum bright="6000" contrast="-100000"/>
          </a:blip>
          <a:srcRect/>
          <a:stretch>
            <a:fillRect/>
          </a:stretch>
        </p:blipFill>
        <p:spPr bwMode="gray">
          <a:xfrm>
            <a:off x="6294438" y="2900363"/>
            <a:ext cx="1092068" cy="157162"/>
          </a:xfrm>
          <a:prstGeom prst="rect">
            <a:avLst/>
          </a:prstGeom>
          <a:noFill/>
          <a:ln w="9525">
            <a:noFill/>
            <a:miter lim="800000"/>
            <a:headEnd/>
            <a:tailEnd/>
          </a:ln>
        </p:spPr>
      </p:pic>
      <p:pic>
        <p:nvPicPr>
          <p:cNvPr id="9233" name="Picture 18" descr="circuler_1"/>
          <p:cNvPicPr>
            <a:picLocks noChangeAspect="1" noChangeArrowheads="1"/>
          </p:cNvPicPr>
          <p:nvPr/>
        </p:nvPicPr>
        <p:blipFill>
          <a:blip r:embed="rId3"/>
          <a:srcRect/>
          <a:stretch>
            <a:fillRect/>
          </a:stretch>
        </p:blipFill>
        <p:spPr bwMode="gray">
          <a:xfrm>
            <a:off x="2000119" y="2541589"/>
            <a:ext cx="1461823" cy="1341437"/>
          </a:xfrm>
          <a:prstGeom prst="rect">
            <a:avLst/>
          </a:prstGeom>
          <a:noFill/>
          <a:ln w="9525">
            <a:noFill/>
            <a:miter lim="800000"/>
            <a:headEnd/>
            <a:tailEnd/>
          </a:ln>
        </p:spPr>
      </p:pic>
      <p:sp>
        <p:nvSpPr>
          <p:cNvPr id="96275" name="Oval 19"/>
          <p:cNvSpPr>
            <a:spLocks noChangeArrowheads="1"/>
          </p:cNvSpPr>
          <p:nvPr/>
        </p:nvSpPr>
        <p:spPr bwMode="gray">
          <a:xfrm>
            <a:off x="2000118" y="2541588"/>
            <a:ext cx="1465263" cy="1344612"/>
          </a:xfrm>
          <a:prstGeom prst="ellipse">
            <a:avLst/>
          </a:prstGeom>
          <a:gradFill rotWithShape="1">
            <a:gsLst>
              <a:gs pos="0">
                <a:schemeClr val="accent1">
                  <a:alpha val="50000"/>
                </a:schemeClr>
              </a:gs>
              <a:gs pos="100000">
                <a:schemeClr val="accent1">
                  <a:gamma/>
                  <a:shade val="56078"/>
                  <a:invGamma/>
                </a:schemeClr>
              </a:gs>
            </a:gsLst>
            <a:lin ang="2700000" scaled="1"/>
          </a:gradFill>
          <a:ln w="9525" algn="ctr">
            <a:noFill/>
            <a:round/>
            <a:headEnd/>
            <a:tailEnd/>
          </a:ln>
          <a:effectLst/>
        </p:spPr>
        <p:txBody>
          <a:bodyPr wrap="none" anchor="ctr"/>
          <a:lstStyle/>
          <a:p>
            <a:pPr>
              <a:defRPr/>
            </a:pPr>
            <a:endParaRPr lang="zh-CN" altLang="en-US">
              <a:latin typeface="Arial" pitchFamily="34" charset="0"/>
              <a:ea typeface="宋体" pitchFamily="2" charset="-122"/>
            </a:endParaRPr>
          </a:p>
        </p:txBody>
      </p:sp>
      <p:pic>
        <p:nvPicPr>
          <p:cNvPr id="9235" name="Picture 20" descr="light_shadow1"/>
          <p:cNvPicPr>
            <a:picLocks noChangeAspect="1" noChangeArrowheads="1"/>
          </p:cNvPicPr>
          <p:nvPr/>
        </p:nvPicPr>
        <p:blipFill>
          <a:blip r:embed="rId4"/>
          <a:srcRect t="14285"/>
          <a:stretch>
            <a:fillRect/>
          </a:stretch>
        </p:blipFill>
        <p:spPr bwMode="gray">
          <a:xfrm>
            <a:off x="1976041" y="2586038"/>
            <a:ext cx="1064551" cy="838200"/>
          </a:xfrm>
          <a:prstGeom prst="rect">
            <a:avLst/>
          </a:prstGeom>
          <a:noFill/>
          <a:ln w="9525">
            <a:noFill/>
            <a:miter lim="800000"/>
            <a:headEnd/>
            <a:tailEnd/>
          </a:ln>
        </p:spPr>
      </p:pic>
      <p:grpSp>
        <p:nvGrpSpPr>
          <p:cNvPr id="2" name="Group 21"/>
          <p:cNvGrpSpPr>
            <a:grpSpLocks/>
          </p:cNvGrpSpPr>
          <p:nvPr/>
        </p:nvGrpSpPr>
        <p:grpSpPr bwMode="auto">
          <a:xfrm rot="-3102345" flipH="1" flipV="1">
            <a:off x="2501172" y="3505927"/>
            <a:ext cx="1004888" cy="311283"/>
            <a:chOff x="2532" y="1051"/>
            <a:chExt cx="893" cy="246"/>
          </a:xfrm>
        </p:grpSpPr>
        <p:grpSp>
          <p:nvGrpSpPr>
            <p:cNvPr id="3" name="Group 22"/>
            <p:cNvGrpSpPr>
              <a:grpSpLocks/>
            </p:cNvGrpSpPr>
            <p:nvPr/>
          </p:nvGrpSpPr>
          <p:grpSpPr bwMode="auto">
            <a:xfrm>
              <a:off x="2532" y="1051"/>
              <a:ext cx="743" cy="185"/>
              <a:chOff x="1565" y="2568"/>
              <a:chExt cx="1118" cy="279"/>
            </a:xfrm>
          </p:grpSpPr>
          <p:sp>
            <p:nvSpPr>
              <p:cNvPr id="9278" name="AutoShape 23"/>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9" name="AutoShape 24"/>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80" name="AutoShape 25"/>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81" name="AutoShape 26"/>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nvGrpSpPr>
            <p:cNvPr id="4" name="Group 27"/>
            <p:cNvGrpSpPr>
              <a:grpSpLocks/>
            </p:cNvGrpSpPr>
            <p:nvPr/>
          </p:nvGrpSpPr>
          <p:grpSpPr bwMode="auto">
            <a:xfrm rot="1353540">
              <a:off x="2682" y="1111"/>
              <a:ext cx="743" cy="186"/>
              <a:chOff x="1565" y="2568"/>
              <a:chExt cx="1118" cy="279"/>
            </a:xfrm>
          </p:grpSpPr>
          <p:sp>
            <p:nvSpPr>
              <p:cNvPr id="9274" name="AutoShape 28"/>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5" name="AutoShape 29"/>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6" name="AutoShape 30"/>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7" name="AutoShape 31"/>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pic>
        <p:nvPicPr>
          <p:cNvPr id="9237" name="Picture 32" descr="circuler_1"/>
          <p:cNvPicPr>
            <a:picLocks noChangeAspect="1" noChangeArrowheads="1"/>
          </p:cNvPicPr>
          <p:nvPr/>
        </p:nvPicPr>
        <p:blipFill>
          <a:blip r:embed="rId3"/>
          <a:srcRect/>
          <a:stretch>
            <a:fillRect/>
          </a:stretch>
        </p:blipFill>
        <p:spPr bwMode="gray">
          <a:xfrm>
            <a:off x="3991638" y="2019300"/>
            <a:ext cx="1461823" cy="1341438"/>
          </a:xfrm>
          <a:prstGeom prst="rect">
            <a:avLst/>
          </a:prstGeom>
          <a:noFill/>
          <a:ln w="9525">
            <a:noFill/>
            <a:miter lim="800000"/>
            <a:headEnd/>
            <a:tailEnd/>
          </a:ln>
        </p:spPr>
      </p:pic>
      <p:sp>
        <p:nvSpPr>
          <p:cNvPr id="96289" name="Oval 33"/>
          <p:cNvSpPr>
            <a:spLocks noChangeArrowheads="1"/>
          </p:cNvSpPr>
          <p:nvPr/>
        </p:nvSpPr>
        <p:spPr bwMode="gray">
          <a:xfrm>
            <a:off x="3991637" y="2019301"/>
            <a:ext cx="1465263" cy="1344613"/>
          </a:xfrm>
          <a:prstGeom prst="ellipse">
            <a:avLst/>
          </a:prstGeom>
          <a:gradFill rotWithShape="1">
            <a:gsLst>
              <a:gs pos="0">
                <a:schemeClr val="accent2">
                  <a:alpha val="67999"/>
                </a:schemeClr>
              </a:gs>
              <a:gs pos="100000">
                <a:schemeClr val="accent2">
                  <a:gamma/>
                  <a:shade val="26275"/>
                  <a:invGamma/>
                </a:schemeClr>
              </a:gs>
            </a:gsLst>
            <a:lin ang="2700000" scaled="1"/>
          </a:gradFill>
          <a:ln w="9525" algn="ctr">
            <a:noFill/>
            <a:round/>
            <a:headEnd/>
            <a:tailEnd/>
          </a:ln>
          <a:effectLst/>
        </p:spPr>
        <p:txBody>
          <a:bodyPr wrap="none" anchor="ctr"/>
          <a:lstStyle/>
          <a:p>
            <a:pPr>
              <a:defRPr/>
            </a:pPr>
            <a:endParaRPr lang="zh-CN" altLang="en-US">
              <a:latin typeface="Arial" pitchFamily="34" charset="0"/>
              <a:ea typeface="宋体" pitchFamily="2" charset="-122"/>
            </a:endParaRPr>
          </a:p>
        </p:txBody>
      </p:sp>
      <p:pic>
        <p:nvPicPr>
          <p:cNvPr id="9239" name="Picture 34" descr="light_shadow1"/>
          <p:cNvPicPr>
            <a:picLocks noChangeAspect="1" noChangeArrowheads="1"/>
          </p:cNvPicPr>
          <p:nvPr/>
        </p:nvPicPr>
        <p:blipFill>
          <a:blip r:embed="rId4"/>
          <a:srcRect t="14285"/>
          <a:stretch>
            <a:fillRect/>
          </a:stretch>
        </p:blipFill>
        <p:spPr bwMode="gray">
          <a:xfrm>
            <a:off x="3967560" y="2063750"/>
            <a:ext cx="1064551" cy="838200"/>
          </a:xfrm>
          <a:prstGeom prst="rect">
            <a:avLst/>
          </a:prstGeom>
          <a:noFill/>
          <a:ln w="9525">
            <a:noFill/>
            <a:miter lim="800000"/>
            <a:headEnd/>
            <a:tailEnd/>
          </a:ln>
        </p:spPr>
      </p:pic>
      <p:grpSp>
        <p:nvGrpSpPr>
          <p:cNvPr id="5" name="Group 35"/>
          <p:cNvGrpSpPr>
            <a:grpSpLocks/>
          </p:cNvGrpSpPr>
          <p:nvPr/>
        </p:nvGrpSpPr>
        <p:grpSpPr bwMode="auto">
          <a:xfrm>
            <a:off x="4454261" y="2676526"/>
            <a:ext cx="906331" cy="836613"/>
            <a:chOff x="2578" y="1872"/>
            <a:chExt cx="527" cy="527"/>
          </a:xfrm>
        </p:grpSpPr>
        <p:grpSp>
          <p:nvGrpSpPr>
            <p:cNvPr id="6" name="Group 36"/>
            <p:cNvGrpSpPr>
              <a:grpSpLocks/>
            </p:cNvGrpSpPr>
            <p:nvPr/>
          </p:nvGrpSpPr>
          <p:grpSpPr bwMode="auto">
            <a:xfrm rot="-3102345" flipH="1" flipV="1">
              <a:off x="2679" y="2068"/>
              <a:ext cx="527" cy="136"/>
              <a:chOff x="1565" y="2568"/>
              <a:chExt cx="1118" cy="279"/>
            </a:xfrm>
          </p:grpSpPr>
          <p:sp>
            <p:nvSpPr>
              <p:cNvPr id="9268" name="AutoShape 37"/>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9" name="AutoShape 38"/>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0" name="AutoShape 39"/>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71" name="AutoShape 40"/>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nvGrpSpPr>
            <p:cNvPr id="7" name="Group 41"/>
            <p:cNvGrpSpPr>
              <a:grpSpLocks/>
            </p:cNvGrpSpPr>
            <p:nvPr/>
          </p:nvGrpSpPr>
          <p:grpSpPr bwMode="auto">
            <a:xfrm rot="-1748805" flipH="1" flipV="1">
              <a:off x="2578" y="2122"/>
              <a:ext cx="527" cy="137"/>
              <a:chOff x="1565" y="2568"/>
              <a:chExt cx="1118" cy="279"/>
            </a:xfrm>
          </p:grpSpPr>
          <p:sp>
            <p:nvSpPr>
              <p:cNvPr id="9264" name="AutoShape 42"/>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5" name="AutoShape 43"/>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6" name="AutoShape 44"/>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7" name="AutoShape 45"/>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pic>
        <p:nvPicPr>
          <p:cNvPr id="9241" name="Picture 46" descr="light_shadow1"/>
          <p:cNvPicPr>
            <a:picLocks noChangeAspect="1" noChangeArrowheads="1"/>
          </p:cNvPicPr>
          <p:nvPr/>
        </p:nvPicPr>
        <p:blipFill>
          <a:blip r:embed="rId4"/>
          <a:srcRect t="14285"/>
          <a:stretch>
            <a:fillRect/>
          </a:stretch>
        </p:blipFill>
        <p:spPr bwMode="gray">
          <a:xfrm>
            <a:off x="6046788" y="1555750"/>
            <a:ext cx="1064552" cy="838200"/>
          </a:xfrm>
          <a:prstGeom prst="rect">
            <a:avLst/>
          </a:prstGeom>
          <a:noFill/>
          <a:ln w="9525">
            <a:noFill/>
            <a:miter lim="800000"/>
            <a:headEnd/>
            <a:tailEnd/>
          </a:ln>
        </p:spPr>
      </p:pic>
      <p:grpSp>
        <p:nvGrpSpPr>
          <p:cNvPr id="8" name="Group 47"/>
          <p:cNvGrpSpPr>
            <a:grpSpLocks/>
          </p:cNvGrpSpPr>
          <p:nvPr/>
        </p:nvGrpSpPr>
        <p:grpSpPr bwMode="auto">
          <a:xfrm rot="-3102345" flipH="1" flipV="1">
            <a:off x="6571920" y="2475641"/>
            <a:ext cx="1004887" cy="311282"/>
            <a:chOff x="2532" y="1051"/>
            <a:chExt cx="893" cy="246"/>
          </a:xfrm>
        </p:grpSpPr>
        <p:grpSp>
          <p:nvGrpSpPr>
            <p:cNvPr id="9" name="Group 48"/>
            <p:cNvGrpSpPr>
              <a:grpSpLocks/>
            </p:cNvGrpSpPr>
            <p:nvPr/>
          </p:nvGrpSpPr>
          <p:grpSpPr bwMode="auto">
            <a:xfrm>
              <a:off x="2532" y="1051"/>
              <a:ext cx="743" cy="185"/>
              <a:chOff x="1565" y="2568"/>
              <a:chExt cx="1118" cy="279"/>
            </a:xfrm>
          </p:grpSpPr>
          <p:sp>
            <p:nvSpPr>
              <p:cNvPr id="9258" name="AutoShape 49"/>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59" name="AutoShape 50"/>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0" name="AutoShape 51"/>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61" name="AutoShape 52"/>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nvGrpSpPr>
            <p:cNvPr id="10" name="Group 53"/>
            <p:cNvGrpSpPr>
              <a:grpSpLocks/>
            </p:cNvGrpSpPr>
            <p:nvPr/>
          </p:nvGrpSpPr>
          <p:grpSpPr bwMode="auto">
            <a:xfrm rot="1353540">
              <a:off x="2682" y="1111"/>
              <a:ext cx="743" cy="186"/>
              <a:chOff x="1565" y="2568"/>
              <a:chExt cx="1118" cy="279"/>
            </a:xfrm>
          </p:grpSpPr>
          <p:sp>
            <p:nvSpPr>
              <p:cNvPr id="9254" name="AutoShape 54"/>
              <p:cNvSpPr>
                <a:spLocks noChangeArrowheads="1"/>
              </p:cNvSpPr>
              <p:nvPr/>
            </p:nvSpPr>
            <p:spPr bwMode="gray">
              <a:xfrm rot="5263130">
                <a:off x="1859"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55" name="AutoShape 55"/>
              <p:cNvSpPr>
                <a:spLocks noChangeArrowheads="1"/>
              </p:cNvSpPr>
              <p:nvPr/>
            </p:nvSpPr>
            <p:spPr bwMode="gray">
              <a:xfrm rot="6078281">
                <a:off x="1995" y="2274"/>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56" name="AutoShape 56"/>
              <p:cNvSpPr>
                <a:spLocks noChangeArrowheads="1"/>
              </p:cNvSpPr>
              <p:nvPr/>
            </p:nvSpPr>
            <p:spPr bwMode="gray">
              <a:xfrm rot="6373927">
                <a:off x="2071" y="229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sp>
            <p:nvSpPr>
              <p:cNvPr id="9257" name="AutoShape 57"/>
              <p:cNvSpPr>
                <a:spLocks noChangeArrowheads="1"/>
              </p:cNvSpPr>
              <p:nvPr/>
            </p:nvSpPr>
            <p:spPr bwMode="gray">
              <a:xfrm rot="6906312">
                <a:off x="2161" y="2326"/>
                <a:ext cx="227" cy="816"/>
              </a:xfrm>
              <a:prstGeom prst="moon">
                <a:avLst>
                  <a:gd name="adj" fmla="val 49773"/>
                </a:avLst>
              </a:prstGeom>
              <a:solidFill>
                <a:srgbClr val="FFFFFF">
                  <a:alpha val="1176"/>
                </a:srgbClr>
              </a:solidFill>
              <a:ln w="9525">
                <a:noFill/>
                <a:miter lim="800000"/>
                <a:headEnd/>
                <a:tailEnd/>
              </a:ln>
            </p:spPr>
            <p:txBody>
              <a:bodyPr wrap="none" anchor="ctr"/>
              <a:lstStyle/>
              <a:p>
                <a:endParaRPr lang="zh-CN" altLang="en-US"/>
              </a:p>
            </p:txBody>
          </p:sp>
        </p:grpSp>
      </p:grpSp>
      <p:sp>
        <p:nvSpPr>
          <p:cNvPr id="9243" name="Text Box 58"/>
          <p:cNvSpPr txBox="1">
            <a:spLocks noChangeArrowheads="1"/>
          </p:cNvSpPr>
          <p:nvPr/>
        </p:nvSpPr>
        <p:spPr bwMode="gray">
          <a:xfrm>
            <a:off x="1988080" y="2997200"/>
            <a:ext cx="1489340" cy="457200"/>
          </a:xfrm>
          <a:prstGeom prst="rect">
            <a:avLst/>
          </a:prstGeom>
          <a:noFill/>
          <a:ln w="9525">
            <a:noFill/>
            <a:miter lim="800000"/>
            <a:headEnd/>
            <a:tailEnd/>
          </a:ln>
        </p:spPr>
        <p:txBody>
          <a:bodyPr>
            <a:spAutoFit/>
          </a:bodyPr>
          <a:lstStyle/>
          <a:p>
            <a:pPr algn="ctr">
              <a:spcBef>
                <a:spcPct val="50000"/>
              </a:spcBef>
            </a:pPr>
            <a:r>
              <a:rPr lang="zh-CN" altLang="en-US" sz="2400" b="1">
                <a:solidFill>
                  <a:schemeClr val="bg1"/>
                </a:solidFill>
              </a:rPr>
              <a:t>反思一</a:t>
            </a:r>
          </a:p>
        </p:txBody>
      </p:sp>
      <p:sp>
        <p:nvSpPr>
          <p:cNvPr id="9244" name="Text Box 59"/>
          <p:cNvSpPr txBox="1">
            <a:spLocks noChangeArrowheads="1"/>
          </p:cNvSpPr>
          <p:nvPr/>
        </p:nvSpPr>
        <p:spPr bwMode="gray">
          <a:xfrm>
            <a:off x="3938323" y="2492375"/>
            <a:ext cx="1602846" cy="457200"/>
          </a:xfrm>
          <a:prstGeom prst="rect">
            <a:avLst/>
          </a:prstGeom>
          <a:noFill/>
          <a:ln w="9525">
            <a:noFill/>
            <a:miter lim="800000"/>
            <a:headEnd/>
            <a:tailEnd/>
          </a:ln>
        </p:spPr>
        <p:txBody>
          <a:bodyPr>
            <a:spAutoFit/>
          </a:bodyPr>
          <a:lstStyle/>
          <a:p>
            <a:pPr algn="ctr">
              <a:spcBef>
                <a:spcPct val="50000"/>
              </a:spcBef>
            </a:pPr>
            <a:r>
              <a:rPr lang="zh-CN" altLang="en-US" sz="2400" b="1">
                <a:solidFill>
                  <a:schemeClr val="bg1"/>
                </a:solidFill>
              </a:rPr>
              <a:t>反思二</a:t>
            </a:r>
          </a:p>
        </p:txBody>
      </p:sp>
      <p:sp>
        <p:nvSpPr>
          <p:cNvPr id="9245" name="Text Box 60"/>
          <p:cNvSpPr txBox="1">
            <a:spLocks noChangeArrowheads="1"/>
          </p:cNvSpPr>
          <p:nvPr/>
        </p:nvSpPr>
        <p:spPr bwMode="gray">
          <a:xfrm>
            <a:off x="6229086" y="2046288"/>
            <a:ext cx="1167739" cy="457200"/>
          </a:xfrm>
          <a:prstGeom prst="rect">
            <a:avLst/>
          </a:prstGeom>
          <a:noFill/>
          <a:ln w="9525">
            <a:noFill/>
            <a:miter lim="800000"/>
            <a:headEnd/>
            <a:tailEnd/>
          </a:ln>
        </p:spPr>
        <p:txBody>
          <a:bodyPr>
            <a:spAutoFit/>
          </a:bodyPr>
          <a:lstStyle/>
          <a:p>
            <a:pPr algn="ctr">
              <a:spcBef>
                <a:spcPct val="50000"/>
              </a:spcBef>
            </a:pPr>
            <a:r>
              <a:rPr lang="en-US" altLang="zh-CN" sz="2400" b="1">
                <a:solidFill>
                  <a:schemeClr val="bg1"/>
                </a:solidFill>
              </a:rPr>
              <a:t>Text</a:t>
            </a:r>
          </a:p>
        </p:txBody>
      </p:sp>
      <p:sp>
        <p:nvSpPr>
          <p:cNvPr id="9246" name="Text Box 61"/>
          <p:cNvSpPr txBox="1">
            <a:spLocks noChangeArrowheads="1"/>
          </p:cNvSpPr>
          <p:nvPr/>
        </p:nvSpPr>
        <p:spPr bwMode="black">
          <a:xfrm>
            <a:off x="2304521" y="4511675"/>
            <a:ext cx="2001838" cy="1061829"/>
          </a:xfrm>
          <a:prstGeom prst="rect">
            <a:avLst/>
          </a:prstGeom>
          <a:noFill/>
          <a:ln w="9525" algn="ctr">
            <a:noFill/>
            <a:miter lim="800000"/>
            <a:headEnd/>
            <a:tailEnd/>
          </a:ln>
        </p:spPr>
        <p:txBody>
          <a:bodyPr>
            <a:spAutoFit/>
          </a:bodyPr>
          <a:lstStyle/>
          <a:p>
            <a:pPr>
              <a:spcBef>
                <a:spcPct val="50000"/>
              </a:spcBef>
              <a:buFontTx/>
              <a:buChar char="•"/>
            </a:pPr>
            <a:r>
              <a:rPr lang="en-US" altLang="zh-CN" sz="1400" b="1"/>
              <a:t> </a:t>
            </a:r>
            <a:r>
              <a:rPr lang="zh-CN" altLang="en-US" sz="1400" b="1"/>
              <a:t>欧美信用风险同样值得关注</a:t>
            </a:r>
          </a:p>
          <a:p>
            <a:pPr>
              <a:spcBef>
                <a:spcPct val="50000"/>
              </a:spcBef>
              <a:buFontTx/>
              <a:buChar char="•"/>
            </a:pPr>
            <a:r>
              <a:rPr lang="zh-CN" altLang="en-US" sz="1400" b="1"/>
              <a:t> 买方拒绝履行合同的理由多样化</a:t>
            </a:r>
          </a:p>
        </p:txBody>
      </p:sp>
      <p:sp>
        <p:nvSpPr>
          <p:cNvPr id="9247" name="Text Box 62"/>
          <p:cNvSpPr txBox="1">
            <a:spLocks noChangeArrowheads="1"/>
          </p:cNvSpPr>
          <p:nvPr/>
        </p:nvSpPr>
        <p:spPr bwMode="black">
          <a:xfrm>
            <a:off x="4191133" y="3978276"/>
            <a:ext cx="2001838" cy="1338828"/>
          </a:xfrm>
          <a:prstGeom prst="rect">
            <a:avLst/>
          </a:prstGeom>
          <a:noFill/>
          <a:ln w="9525" algn="ctr">
            <a:noFill/>
            <a:miter lim="800000"/>
            <a:headEnd/>
            <a:tailEnd/>
          </a:ln>
        </p:spPr>
        <p:txBody>
          <a:bodyPr>
            <a:spAutoFit/>
          </a:bodyPr>
          <a:lstStyle/>
          <a:p>
            <a:pPr>
              <a:spcBef>
                <a:spcPct val="50000"/>
              </a:spcBef>
              <a:buFontTx/>
              <a:buChar char="•"/>
            </a:pPr>
            <a:r>
              <a:rPr lang="zh-CN" altLang="en-US" sz="1400" b="1"/>
              <a:t>确认风险信息，有助于快速反应，避免损失扩大</a:t>
            </a:r>
            <a:r>
              <a:rPr lang="zh-CN" altLang="en-US" sz="1800"/>
              <a:t> </a:t>
            </a:r>
          </a:p>
          <a:p>
            <a:pPr>
              <a:spcBef>
                <a:spcPct val="50000"/>
              </a:spcBef>
              <a:buFontTx/>
              <a:buChar char="•"/>
            </a:pPr>
            <a:r>
              <a:rPr lang="zh-CN" altLang="en-US" sz="1400" b="1"/>
              <a:t>遇到如债权等级、信息核实时反应迅速</a:t>
            </a:r>
          </a:p>
        </p:txBody>
      </p:sp>
      <p:sp>
        <p:nvSpPr>
          <p:cNvPr id="9248" name="Rectangle 63"/>
          <p:cNvSpPr>
            <a:spLocks noChangeArrowheads="1"/>
          </p:cNvSpPr>
          <p:nvPr/>
        </p:nvSpPr>
        <p:spPr bwMode="gray">
          <a:xfrm>
            <a:off x="6258322" y="3627439"/>
            <a:ext cx="1931326" cy="1751249"/>
          </a:xfrm>
          <a:prstGeom prst="rect">
            <a:avLst/>
          </a:prstGeom>
          <a:noFill/>
          <a:ln w="9525" algn="ctr">
            <a:noFill/>
            <a:miter lim="800000"/>
            <a:headEnd/>
            <a:tailEnd/>
          </a:ln>
        </p:spPr>
        <p:txBody>
          <a:bodyPr>
            <a:spAutoFit/>
          </a:bodyPr>
          <a:lstStyle/>
          <a:p>
            <a:pPr eaLnBrk="0" hangingPunct="0">
              <a:lnSpc>
                <a:spcPct val="110000"/>
              </a:lnSpc>
            </a:pPr>
            <a:r>
              <a:rPr lang="zh-CN" altLang="en-US" sz="1400" b="1" dirty="0"/>
              <a:t>建立健全的信用风险管理体系，从源头上减少风险发生的几率 </a:t>
            </a:r>
          </a:p>
          <a:p>
            <a:pPr eaLnBrk="0" hangingPunct="0">
              <a:lnSpc>
                <a:spcPct val="110000"/>
              </a:lnSpc>
            </a:pPr>
            <a:r>
              <a:rPr lang="zh-CN" altLang="en-US" sz="1400" b="1" dirty="0"/>
              <a:t>深入了解买方财务状况、成立背景、历史交易等，客观确定贸易额度</a:t>
            </a:r>
          </a:p>
        </p:txBody>
      </p:sp>
      <p:sp>
        <p:nvSpPr>
          <p:cNvPr id="9249" name="Text Box 69"/>
          <p:cNvSpPr txBox="1">
            <a:spLocks noChangeArrowheads="1"/>
          </p:cNvSpPr>
          <p:nvPr/>
        </p:nvSpPr>
        <p:spPr bwMode="gray">
          <a:xfrm>
            <a:off x="6045069" y="1989138"/>
            <a:ext cx="1489340" cy="457200"/>
          </a:xfrm>
          <a:prstGeom prst="rect">
            <a:avLst/>
          </a:prstGeom>
          <a:noFill/>
          <a:ln w="9525">
            <a:noFill/>
            <a:miter lim="800000"/>
            <a:headEnd/>
            <a:tailEnd/>
          </a:ln>
        </p:spPr>
        <p:txBody>
          <a:bodyPr>
            <a:spAutoFit/>
          </a:bodyPr>
          <a:lstStyle/>
          <a:p>
            <a:pPr algn="ctr">
              <a:spcBef>
                <a:spcPct val="50000"/>
              </a:spcBef>
            </a:pPr>
            <a:r>
              <a:rPr lang="zh-CN" altLang="en-US" sz="2400" b="1">
                <a:solidFill>
                  <a:schemeClr val="bg1"/>
                </a:solidFill>
              </a:rPr>
              <a:t>反思一</a:t>
            </a:r>
          </a:p>
        </p:txBody>
      </p:sp>
      <p:sp>
        <p:nvSpPr>
          <p:cNvPr id="96327" name="Rectangle 71"/>
          <p:cNvSpPr>
            <a:spLocks noGrp="1" noChangeArrowheads="1"/>
          </p:cNvSpPr>
          <p:nvPr>
            <p:ph type="body" idx="1"/>
          </p:nvPr>
        </p:nvSpPr>
        <p:spPr bwMode="gray">
          <a:xfrm>
            <a:off x="6045069" y="1557339"/>
            <a:ext cx="1405069" cy="1296987"/>
          </a:xfrm>
          <a:prstGeom prst="ellipse">
            <a:avLst/>
          </a:prstGeom>
          <a:gradFill rotWithShape="1">
            <a:gsLst>
              <a:gs pos="0">
                <a:schemeClr val="folHlink">
                  <a:alpha val="67999"/>
                </a:schemeClr>
              </a:gs>
              <a:gs pos="100000">
                <a:schemeClr val="folHlink">
                  <a:gamma/>
                  <a:shade val="26275"/>
                  <a:invGamma/>
                </a:schemeClr>
              </a:gs>
            </a:gsLst>
            <a:lin ang="2700000" scaled="1"/>
          </a:gradFill>
        </p:spPr>
        <p:txBody>
          <a:bodyPr/>
          <a:lstStyle/>
          <a:p>
            <a:pPr eaLnBrk="1" hangingPunct="1">
              <a:lnSpc>
                <a:spcPct val="90000"/>
              </a:lnSpc>
              <a:buFont typeface="Wingdings" pitchFamily="2" charset="2"/>
              <a:buNone/>
              <a:defRPr/>
            </a:pPr>
            <a:endParaRPr lang="zh-CN" altLang="zh-CN" sz="2400" b="1" dirty="0" smtClean="0">
              <a:solidFill>
                <a:schemeClr val="bg1"/>
              </a:solidFill>
            </a:endParaRPr>
          </a:p>
        </p:txBody>
      </p:sp>
      <p:sp>
        <p:nvSpPr>
          <p:cNvPr id="9251" name="Text Box 73"/>
          <p:cNvSpPr txBox="1">
            <a:spLocks noChangeArrowheads="1"/>
          </p:cNvSpPr>
          <p:nvPr/>
        </p:nvSpPr>
        <p:spPr bwMode="gray">
          <a:xfrm>
            <a:off x="5967677" y="1989138"/>
            <a:ext cx="1602846" cy="457200"/>
          </a:xfrm>
          <a:prstGeom prst="rect">
            <a:avLst/>
          </a:prstGeom>
          <a:noFill/>
          <a:ln w="9525">
            <a:noFill/>
            <a:miter lim="800000"/>
            <a:headEnd/>
            <a:tailEnd/>
          </a:ln>
        </p:spPr>
        <p:txBody>
          <a:bodyPr>
            <a:spAutoFit/>
          </a:bodyPr>
          <a:lstStyle/>
          <a:p>
            <a:pPr algn="ctr">
              <a:spcBef>
                <a:spcPct val="50000"/>
              </a:spcBef>
            </a:pPr>
            <a:r>
              <a:rPr lang="zh-CN" altLang="en-US" sz="2400" b="1" dirty="0">
                <a:solidFill>
                  <a:schemeClr val="bg1"/>
                </a:solidFill>
              </a:rPr>
              <a:t>反思三</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CN" sz="3600" b="1" smtClean="0"/>
              <a:t>2</a:t>
            </a:r>
            <a:r>
              <a:rPr lang="zh-CN" altLang="en-US" sz="3600" b="1" smtClean="0"/>
              <a:t>、买方拖欠案件实例</a:t>
            </a:r>
          </a:p>
        </p:txBody>
      </p:sp>
      <p:sp>
        <p:nvSpPr>
          <p:cNvPr id="10243" name="Rectangle 4"/>
          <p:cNvSpPr>
            <a:spLocks noChangeArrowheads="1"/>
          </p:cNvSpPr>
          <p:nvPr/>
        </p:nvSpPr>
        <p:spPr bwMode="auto">
          <a:xfrm>
            <a:off x="741231" y="1916114"/>
            <a:ext cx="4913444" cy="4465637"/>
          </a:xfrm>
          <a:prstGeom prst="rect">
            <a:avLst/>
          </a:prstGeom>
          <a:solidFill>
            <a:srgbClr val="EFFBF7">
              <a:alpha val="20000"/>
            </a:srgbClr>
          </a:solidFill>
          <a:ln w="38100" cap="rnd" algn="ctr">
            <a:solidFill>
              <a:schemeClr val="tx1"/>
            </a:solidFill>
            <a:prstDash val="sysDot"/>
            <a:miter lim="800000"/>
            <a:headEnd/>
            <a:tailEnd/>
          </a:ln>
        </p:spPr>
        <p:txBody>
          <a:bodyPr wrap="none" anchor="ctr"/>
          <a:lstStyle/>
          <a:p>
            <a:endParaRPr lang="zh-CN" altLang="en-US"/>
          </a:p>
        </p:txBody>
      </p:sp>
      <p:sp>
        <p:nvSpPr>
          <p:cNvPr id="10244" name="Line 5"/>
          <p:cNvSpPr>
            <a:spLocks noChangeShapeType="1"/>
          </p:cNvSpPr>
          <p:nvPr/>
        </p:nvSpPr>
        <p:spPr bwMode="auto">
          <a:xfrm flipH="1" flipV="1">
            <a:off x="5654676" y="5013326"/>
            <a:ext cx="890852" cy="269875"/>
          </a:xfrm>
          <a:prstGeom prst="line">
            <a:avLst/>
          </a:prstGeom>
          <a:noFill/>
          <a:ln w="9525">
            <a:solidFill>
              <a:schemeClr val="tx1"/>
            </a:solidFill>
            <a:prstDash val="sysDot"/>
            <a:round/>
            <a:headEnd/>
            <a:tailEnd/>
          </a:ln>
        </p:spPr>
        <p:txBody>
          <a:bodyPr wrap="none" anchor="ctr"/>
          <a:lstStyle/>
          <a:p>
            <a:endParaRPr lang="zh-CN" altLang="en-US"/>
          </a:p>
        </p:txBody>
      </p:sp>
      <p:sp>
        <p:nvSpPr>
          <p:cNvPr id="10245" name="Line 6"/>
          <p:cNvSpPr>
            <a:spLocks noChangeShapeType="1"/>
          </p:cNvSpPr>
          <p:nvPr/>
        </p:nvSpPr>
        <p:spPr bwMode="black">
          <a:xfrm flipH="1" flipV="1">
            <a:off x="5654675" y="2420939"/>
            <a:ext cx="1625204" cy="496887"/>
          </a:xfrm>
          <a:prstGeom prst="line">
            <a:avLst/>
          </a:prstGeom>
          <a:noFill/>
          <a:ln w="9525">
            <a:solidFill>
              <a:schemeClr val="tx1"/>
            </a:solidFill>
            <a:prstDash val="sysDot"/>
            <a:round/>
            <a:headEnd/>
            <a:tailEnd/>
          </a:ln>
        </p:spPr>
        <p:txBody>
          <a:bodyPr wrap="none" anchor="ctr"/>
          <a:lstStyle/>
          <a:p>
            <a:endParaRPr lang="zh-CN" altLang="en-US"/>
          </a:p>
        </p:txBody>
      </p:sp>
      <p:sp>
        <p:nvSpPr>
          <p:cNvPr id="10246" name="Oval 7"/>
          <p:cNvSpPr>
            <a:spLocks noChangeArrowheads="1"/>
          </p:cNvSpPr>
          <p:nvPr/>
        </p:nvSpPr>
        <p:spPr bwMode="gray">
          <a:xfrm>
            <a:off x="6435460" y="3244850"/>
            <a:ext cx="2822179" cy="2641600"/>
          </a:xfrm>
          <a:prstGeom prst="ellipse">
            <a:avLst/>
          </a:prstGeom>
          <a:gradFill rotWithShape="1">
            <a:gsLst>
              <a:gs pos="0">
                <a:srgbClr val="423C1A"/>
              </a:gs>
              <a:gs pos="100000">
                <a:srgbClr val="756B2F"/>
              </a:gs>
            </a:gsLst>
            <a:lin ang="0" scaled="1"/>
          </a:gradFill>
          <a:ln w="9525" algn="ctr">
            <a:noFill/>
            <a:round/>
            <a:headEnd/>
            <a:tailEnd/>
          </a:ln>
        </p:spPr>
        <p:txBody>
          <a:bodyPr wrap="none" anchor="ctr"/>
          <a:lstStyle/>
          <a:p>
            <a:endParaRPr lang="zh-CN" altLang="en-US"/>
          </a:p>
        </p:txBody>
      </p:sp>
      <p:sp>
        <p:nvSpPr>
          <p:cNvPr id="98312" name="AutoShape 8"/>
          <p:cNvSpPr>
            <a:spLocks noChangeArrowheads="1"/>
          </p:cNvSpPr>
          <p:nvPr/>
        </p:nvSpPr>
        <p:spPr bwMode="ltGray">
          <a:xfrm rot="6625733">
            <a:off x="6261564" y="2642195"/>
            <a:ext cx="2946400" cy="3224610"/>
          </a:xfrm>
          <a:custGeom>
            <a:avLst/>
            <a:gdLst>
              <a:gd name="G0" fmla="+- 1290 0 0"/>
              <a:gd name="G1" fmla="+- -1070985 0 0"/>
              <a:gd name="G2" fmla="+- 0 0 -1070985"/>
              <a:gd name="T0" fmla="*/ 0 256 1"/>
              <a:gd name="T1" fmla="*/ 180 256 1"/>
              <a:gd name="G3" fmla="+- -1070985 T0 T1"/>
              <a:gd name="T2" fmla="*/ 0 256 1"/>
              <a:gd name="T3" fmla="*/ 90 256 1"/>
              <a:gd name="G4" fmla="+- -1070985 T2 T3"/>
              <a:gd name="G5" fmla="*/ G4 2 1"/>
              <a:gd name="T4" fmla="*/ 90 256 1"/>
              <a:gd name="T5" fmla="*/ 0 256 1"/>
              <a:gd name="G6" fmla="+- -1070985 T4 T5"/>
              <a:gd name="G7" fmla="*/ G6 2 1"/>
              <a:gd name="G8" fmla="abs -107098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290"/>
              <a:gd name="G18" fmla="*/ 1290 1 2"/>
              <a:gd name="G19" fmla="+- G18 5400 0"/>
              <a:gd name="G20" fmla="cos G19 -1070985"/>
              <a:gd name="G21" fmla="sin G19 -1070985"/>
              <a:gd name="G22" fmla="+- G20 10800 0"/>
              <a:gd name="G23" fmla="+- G21 10800 0"/>
              <a:gd name="G24" fmla="+- 10800 0 G20"/>
              <a:gd name="G25" fmla="+- 1290 10800 0"/>
              <a:gd name="G26" fmla="?: G9 G17 G25"/>
              <a:gd name="G27" fmla="?: G9 0 21600"/>
              <a:gd name="G28" fmla="cos 10800 -1070985"/>
              <a:gd name="G29" fmla="sin 10800 -1070985"/>
              <a:gd name="G30" fmla="sin 1290 -1070985"/>
              <a:gd name="G31" fmla="+- G28 10800 0"/>
              <a:gd name="G32" fmla="+- G29 10800 0"/>
              <a:gd name="G33" fmla="+- G30 10800 0"/>
              <a:gd name="G34" fmla="?: G4 0 G31"/>
              <a:gd name="G35" fmla="?: -1070985 G34 0"/>
              <a:gd name="G36" fmla="?: G6 G35 G31"/>
              <a:gd name="G37" fmla="+- 21600 0 G36"/>
              <a:gd name="G38" fmla="?: G4 0 G33"/>
              <a:gd name="G39" fmla="?: -1070985 G38 G32"/>
              <a:gd name="G40" fmla="?: G6 G39 0"/>
              <a:gd name="G41" fmla="?: G4 G32 21600"/>
              <a:gd name="G42" fmla="?: G6 G41 G33"/>
              <a:gd name="T12" fmla="*/ 10800 w 21600"/>
              <a:gd name="T13" fmla="*/ 21600 h 21600"/>
              <a:gd name="T14" fmla="*/ 16600 w 21600"/>
              <a:gd name="T15" fmla="*/ 9099 h 21600"/>
              <a:gd name="T16" fmla="*/ 10800 w 21600"/>
              <a:gd name="T17" fmla="*/ 12090 h 21600"/>
              <a:gd name="T18" fmla="*/ 5000 w 21600"/>
              <a:gd name="T19" fmla="*/ 9099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2037" y="10437"/>
                </a:moveTo>
                <a:cubicBezTo>
                  <a:pt x="12072" y="10554"/>
                  <a:pt x="12090" y="10677"/>
                  <a:pt x="12090" y="10800"/>
                </a:cubicBezTo>
                <a:cubicBezTo>
                  <a:pt x="12090" y="11512"/>
                  <a:pt x="11512" y="12090"/>
                  <a:pt x="10800" y="12090"/>
                </a:cubicBezTo>
                <a:cubicBezTo>
                  <a:pt x="10087" y="12090"/>
                  <a:pt x="9510" y="11512"/>
                  <a:pt x="9510" y="10800"/>
                </a:cubicBezTo>
                <a:cubicBezTo>
                  <a:pt x="9509" y="10677"/>
                  <a:pt x="9527" y="10554"/>
                  <a:pt x="9562" y="10437"/>
                </a:cubicBezTo>
                <a:lnTo>
                  <a:pt x="436" y="7761"/>
                </a:lnTo>
                <a:cubicBezTo>
                  <a:pt x="146" y="8748"/>
                  <a:pt x="-1" y="9771"/>
                  <a:pt x="0" y="10800"/>
                </a:cubicBezTo>
                <a:cubicBezTo>
                  <a:pt x="0" y="16764"/>
                  <a:pt x="4835" y="21600"/>
                  <a:pt x="10800" y="21600"/>
                </a:cubicBezTo>
                <a:cubicBezTo>
                  <a:pt x="16764" y="21600"/>
                  <a:pt x="21600" y="16764"/>
                  <a:pt x="21600" y="10800"/>
                </a:cubicBezTo>
                <a:cubicBezTo>
                  <a:pt x="21600" y="9771"/>
                  <a:pt x="21453" y="8748"/>
                  <a:pt x="21163" y="7761"/>
                </a:cubicBezTo>
                <a:close/>
              </a:path>
            </a:pathLst>
          </a:custGeom>
          <a:gradFill rotWithShape="1">
            <a:gsLst>
              <a:gs pos="0">
                <a:schemeClr val="accent1">
                  <a:gamma/>
                  <a:tint val="41569"/>
                  <a:invGamma/>
                </a:schemeClr>
              </a:gs>
              <a:gs pos="100000">
                <a:schemeClr val="accent1"/>
              </a:gs>
            </a:gsLst>
            <a:lin ang="5400000" scaled="1"/>
          </a:gradFill>
          <a:ln w="9525" algn="ctr">
            <a:miter lim="800000"/>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p>
            <a:pPr>
              <a:defRPr/>
            </a:pPr>
            <a:endParaRPr lang="zh-CN" altLang="en-US">
              <a:latin typeface="Arial" pitchFamily="34" charset="0"/>
              <a:ea typeface="宋体" pitchFamily="2" charset="-122"/>
            </a:endParaRPr>
          </a:p>
        </p:txBody>
      </p:sp>
      <p:sp>
        <p:nvSpPr>
          <p:cNvPr id="10248" name="Oval 9"/>
          <p:cNvSpPr>
            <a:spLocks noChangeArrowheads="1"/>
          </p:cNvSpPr>
          <p:nvPr/>
        </p:nvSpPr>
        <p:spPr bwMode="gray">
          <a:xfrm>
            <a:off x="7649634" y="4148139"/>
            <a:ext cx="373195" cy="344487"/>
          </a:xfrm>
          <a:prstGeom prst="ellipse">
            <a:avLst/>
          </a:prstGeom>
          <a:solidFill>
            <a:schemeClr val="bg1"/>
          </a:solidFill>
          <a:ln w="9525" algn="ctr">
            <a:noFill/>
            <a:round/>
            <a:headEnd/>
            <a:tailEnd/>
          </a:ln>
        </p:spPr>
        <p:txBody>
          <a:bodyPr wrap="none" anchor="ctr"/>
          <a:lstStyle/>
          <a:p>
            <a:endParaRPr lang="zh-CN" altLang="en-US"/>
          </a:p>
        </p:txBody>
      </p:sp>
      <p:sp>
        <p:nvSpPr>
          <p:cNvPr id="10249" name="Text Box 10"/>
          <p:cNvSpPr txBox="1">
            <a:spLocks noChangeArrowheads="1"/>
          </p:cNvSpPr>
          <p:nvPr/>
        </p:nvSpPr>
        <p:spPr bwMode="auto">
          <a:xfrm>
            <a:off x="6667633" y="3449639"/>
            <a:ext cx="1215892" cy="579437"/>
          </a:xfrm>
          <a:prstGeom prst="rect">
            <a:avLst/>
          </a:prstGeom>
          <a:noFill/>
          <a:ln w="9525" algn="ctr">
            <a:noFill/>
            <a:miter lim="800000"/>
            <a:headEnd/>
            <a:tailEnd/>
          </a:ln>
        </p:spPr>
        <p:txBody>
          <a:bodyPr>
            <a:spAutoFit/>
          </a:bodyPr>
          <a:lstStyle/>
          <a:p>
            <a:pPr algn="ctr">
              <a:spcBef>
                <a:spcPct val="50000"/>
              </a:spcBef>
            </a:pPr>
            <a:r>
              <a:rPr lang="zh-CN" altLang="en-US" sz="3200" b="1">
                <a:solidFill>
                  <a:schemeClr val="bg1"/>
                </a:solidFill>
              </a:rPr>
              <a:t>案情</a:t>
            </a:r>
          </a:p>
        </p:txBody>
      </p:sp>
      <p:grpSp>
        <p:nvGrpSpPr>
          <p:cNvPr id="2" name="Group 11"/>
          <p:cNvGrpSpPr>
            <a:grpSpLocks/>
          </p:cNvGrpSpPr>
          <p:nvPr/>
        </p:nvGrpSpPr>
        <p:grpSpPr bwMode="auto">
          <a:xfrm rot="-4097560">
            <a:off x="5604339" y="3127045"/>
            <a:ext cx="2547938" cy="668998"/>
            <a:chOff x="2532" y="1051"/>
            <a:chExt cx="893" cy="246"/>
          </a:xfrm>
        </p:grpSpPr>
        <p:grpSp>
          <p:nvGrpSpPr>
            <p:cNvPr id="3" name="Group 12"/>
            <p:cNvGrpSpPr>
              <a:grpSpLocks/>
            </p:cNvGrpSpPr>
            <p:nvPr/>
          </p:nvGrpSpPr>
          <p:grpSpPr bwMode="auto">
            <a:xfrm>
              <a:off x="2532" y="1051"/>
              <a:ext cx="743" cy="185"/>
              <a:chOff x="1565" y="2568"/>
              <a:chExt cx="1118" cy="279"/>
            </a:xfrm>
          </p:grpSpPr>
          <p:sp>
            <p:nvSpPr>
              <p:cNvPr id="10269" name="AutoShape 13"/>
              <p:cNvSpPr>
                <a:spLocks noChangeArrowheads="1"/>
              </p:cNvSpPr>
              <p:nvPr/>
            </p:nvSpPr>
            <p:spPr bwMode="gray">
              <a:xfrm rot="5263130">
                <a:off x="1859" y="2274"/>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70" name="AutoShape 14"/>
              <p:cNvSpPr>
                <a:spLocks noChangeArrowheads="1"/>
              </p:cNvSpPr>
              <p:nvPr/>
            </p:nvSpPr>
            <p:spPr bwMode="gray">
              <a:xfrm rot="6078281">
                <a:off x="1995" y="2274"/>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71" name="AutoShape 15"/>
              <p:cNvSpPr>
                <a:spLocks noChangeArrowheads="1"/>
              </p:cNvSpPr>
              <p:nvPr/>
            </p:nvSpPr>
            <p:spPr bwMode="gray">
              <a:xfrm rot="6373927">
                <a:off x="2071" y="2296"/>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72" name="AutoShape 16"/>
              <p:cNvSpPr>
                <a:spLocks noChangeArrowheads="1"/>
              </p:cNvSpPr>
              <p:nvPr/>
            </p:nvSpPr>
            <p:spPr bwMode="gray">
              <a:xfrm rot="6906312">
                <a:off x="2161" y="2326"/>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grpSp>
        <p:grpSp>
          <p:nvGrpSpPr>
            <p:cNvPr id="4" name="Group 17"/>
            <p:cNvGrpSpPr>
              <a:grpSpLocks/>
            </p:cNvGrpSpPr>
            <p:nvPr/>
          </p:nvGrpSpPr>
          <p:grpSpPr bwMode="auto">
            <a:xfrm rot="1353540">
              <a:off x="2682" y="1111"/>
              <a:ext cx="743" cy="186"/>
              <a:chOff x="1565" y="2568"/>
              <a:chExt cx="1118" cy="279"/>
            </a:xfrm>
          </p:grpSpPr>
          <p:sp>
            <p:nvSpPr>
              <p:cNvPr id="10265" name="AutoShape 18"/>
              <p:cNvSpPr>
                <a:spLocks noChangeArrowheads="1"/>
              </p:cNvSpPr>
              <p:nvPr/>
            </p:nvSpPr>
            <p:spPr bwMode="gray">
              <a:xfrm rot="5263130">
                <a:off x="1859" y="2274"/>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66" name="AutoShape 19"/>
              <p:cNvSpPr>
                <a:spLocks noChangeArrowheads="1"/>
              </p:cNvSpPr>
              <p:nvPr/>
            </p:nvSpPr>
            <p:spPr bwMode="gray">
              <a:xfrm rot="6078281">
                <a:off x="1995" y="2274"/>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67" name="AutoShape 20"/>
              <p:cNvSpPr>
                <a:spLocks noChangeArrowheads="1"/>
              </p:cNvSpPr>
              <p:nvPr/>
            </p:nvSpPr>
            <p:spPr bwMode="gray">
              <a:xfrm rot="6373927">
                <a:off x="2071" y="2296"/>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sp>
            <p:nvSpPr>
              <p:cNvPr id="10268" name="AutoShape 21"/>
              <p:cNvSpPr>
                <a:spLocks noChangeArrowheads="1"/>
              </p:cNvSpPr>
              <p:nvPr/>
            </p:nvSpPr>
            <p:spPr bwMode="gray">
              <a:xfrm rot="6906312">
                <a:off x="2161" y="2326"/>
                <a:ext cx="227" cy="816"/>
              </a:xfrm>
              <a:prstGeom prst="moon">
                <a:avLst>
                  <a:gd name="adj" fmla="val 49773"/>
                </a:avLst>
              </a:prstGeom>
              <a:solidFill>
                <a:srgbClr val="FFFFFF">
                  <a:alpha val="7059"/>
                </a:srgbClr>
              </a:solidFill>
              <a:ln w="9525">
                <a:noFill/>
                <a:miter lim="800000"/>
                <a:headEnd/>
                <a:tailEnd/>
              </a:ln>
            </p:spPr>
            <p:txBody>
              <a:bodyPr wrap="none" anchor="ctr"/>
              <a:lstStyle/>
              <a:p>
                <a:endParaRPr lang="zh-CN" altLang="en-US"/>
              </a:p>
            </p:txBody>
          </p:sp>
        </p:grpSp>
      </p:grpSp>
      <p:grpSp>
        <p:nvGrpSpPr>
          <p:cNvPr id="5" name="Group 22"/>
          <p:cNvGrpSpPr>
            <a:grpSpLocks/>
          </p:cNvGrpSpPr>
          <p:nvPr/>
        </p:nvGrpSpPr>
        <p:grpSpPr bwMode="auto">
          <a:xfrm>
            <a:off x="8089900" y="4030664"/>
            <a:ext cx="1018117" cy="695325"/>
            <a:chOff x="4719" y="3288"/>
            <a:chExt cx="542" cy="344"/>
          </a:xfrm>
        </p:grpSpPr>
        <p:sp>
          <p:nvSpPr>
            <p:cNvPr id="10259" name="Freeform 23"/>
            <p:cNvSpPr>
              <a:spLocks/>
            </p:cNvSpPr>
            <p:nvPr/>
          </p:nvSpPr>
          <p:spPr bwMode="gray">
            <a:xfrm flipH="1">
              <a:off x="4719" y="3358"/>
              <a:ext cx="273" cy="274"/>
            </a:xfrm>
            <a:custGeom>
              <a:avLst/>
              <a:gdLst>
                <a:gd name="T0" fmla="*/ 1176 w 2614"/>
                <a:gd name="T1" fmla="*/ 0 h 2630"/>
                <a:gd name="T2" fmla="*/ 1316 w 2614"/>
                <a:gd name="T3" fmla="*/ 180 h 2630"/>
                <a:gd name="T4" fmla="*/ 1448 w 2614"/>
                <a:gd name="T5" fmla="*/ 0 h 2630"/>
                <a:gd name="T6" fmla="*/ 2504 w 2614"/>
                <a:gd name="T7" fmla="*/ 0 h 2630"/>
                <a:gd name="T8" fmla="*/ 2610 w 2614"/>
                <a:gd name="T9" fmla="*/ 146 h 2630"/>
                <a:gd name="T10" fmla="*/ 2492 w 2614"/>
                <a:gd name="T11" fmla="*/ 312 h 2630"/>
                <a:gd name="T12" fmla="*/ 1716 w 2614"/>
                <a:gd name="T13" fmla="*/ 312 h 2630"/>
                <a:gd name="T14" fmla="*/ 2180 w 2614"/>
                <a:gd name="T15" fmla="*/ 2278 h 2630"/>
                <a:gd name="T16" fmla="*/ 2048 w 2614"/>
                <a:gd name="T17" fmla="*/ 2586 h 2630"/>
                <a:gd name="T18" fmla="*/ 1770 w 2614"/>
                <a:gd name="T19" fmla="*/ 2454 h 2630"/>
                <a:gd name="T20" fmla="*/ 1592 w 2614"/>
                <a:gd name="T21" fmla="*/ 1864 h 2630"/>
                <a:gd name="T22" fmla="*/ 1304 w 2614"/>
                <a:gd name="T23" fmla="*/ 1494 h 2630"/>
                <a:gd name="T24" fmla="*/ 1006 w 2614"/>
                <a:gd name="T25" fmla="*/ 1888 h 2630"/>
                <a:gd name="T26" fmla="*/ 856 w 2614"/>
                <a:gd name="T27" fmla="*/ 2396 h 2630"/>
                <a:gd name="T28" fmla="*/ 570 w 2614"/>
                <a:gd name="T29" fmla="*/ 2596 h 2630"/>
                <a:gd name="T30" fmla="*/ 440 w 2614"/>
                <a:gd name="T31" fmla="*/ 2256 h 2630"/>
                <a:gd name="T32" fmla="*/ 906 w 2614"/>
                <a:gd name="T33" fmla="*/ 310 h 2630"/>
                <a:gd name="T34" fmla="*/ 148 w 2614"/>
                <a:gd name="T35" fmla="*/ 310 h 2630"/>
                <a:gd name="T36" fmla="*/ 2 w 2614"/>
                <a:gd name="T37" fmla="*/ 174 h 2630"/>
                <a:gd name="T38" fmla="*/ 148 w 2614"/>
                <a:gd name="T39" fmla="*/ 2 h 2630"/>
                <a:gd name="T40" fmla="*/ 1176 w 2614"/>
                <a:gd name="T41" fmla="*/ 0 h 26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14"/>
                <a:gd name="T64" fmla="*/ 0 h 2630"/>
                <a:gd name="T65" fmla="*/ 2614 w 2614"/>
                <a:gd name="T66" fmla="*/ 2630 h 26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14" h="2630">
                  <a:moveTo>
                    <a:pt x="1176" y="0"/>
                  </a:moveTo>
                  <a:cubicBezTo>
                    <a:pt x="1196" y="78"/>
                    <a:pt x="1274" y="182"/>
                    <a:pt x="1316" y="180"/>
                  </a:cubicBezTo>
                  <a:cubicBezTo>
                    <a:pt x="1358" y="178"/>
                    <a:pt x="1412" y="78"/>
                    <a:pt x="1448" y="0"/>
                  </a:cubicBezTo>
                  <a:cubicBezTo>
                    <a:pt x="1976" y="0"/>
                    <a:pt x="2504" y="0"/>
                    <a:pt x="2504" y="0"/>
                  </a:cubicBezTo>
                  <a:cubicBezTo>
                    <a:pt x="2576" y="4"/>
                    <a:pt x="2612" y="94"/>
                    <a:pt x="2610" y="146"/>
                  </a:cubicBezTo>
                  <a:cubicBezTo>
                    <a:pt x="2610" y="194"/>
                    <a:pt x="2614" y="294"/>
                    <a:pt x="2492" y="312"/>
                  </a:cubicBezTo>
                  <a:cubicBezTo>
                    <a:pt x="2104" y="312"/>
                    <a:pt x="1716" y="312"/>
                    <a:pt x="1716" y="312"/>
                  </a:cubicBezTo>
                  <a:lnTo>
                    <a:pt x="2180" y="2278"/>
                  </a:lnTo>
                  <a:cubicBezTo>
                    <a:pt x="2210" y="2506"/>
                    <a:pt x="2116" y="2574"/>
                    <a:pt x="2048" y="2586"/>
                  </a:cubicBezTo>
                  <a:cubicBezTo>
                    <a:pt x="1982" y="2614"/>
                    <a:pt x="1826" y="2600"/>
                    <a:pt x="1770" y="2454"/>
                  </a:cubicBezTo>
                  <a:cubicBezTo>
                    <a:pt x="1681" y="2159"/>
                    <a:pt x="1592" y="1864"/>
                    <a:pt x="1592" y="1864"/>
                  </a:cubicBezTo>
                  <a:cubicBezTo>
                    <a:pt x="1520" y="1604"/>
                    <a:pt x="1380" y="1490"/>
                    <a:pt x="1304" y="1494"/>
                  </a:cubicBezTo>
                  <a:cubicBezTo>
                    <a:pt x="1164" y="1510"/>
                    <a:pt x="1062" y="1698"/>
                    <a:pt x="1006" y="1888"/>
                  </a:cubicBezTo>
                  <a:cubicBezTo>
                    <a:pt x="910" y="2176"/>
                    <a:pt x="900" y="2302"/>
                    <a:pt x="856" y="2396"/>
                  </a:cubicBezTo>
                  <a:cubicBezTo>
                    <a:pt x="816" y="2508"/>
                    <a:pt x="720" y="2630"/>
                    <a:pt x="570" y="2596"/>
                  </a:cubicBezTo>
                  <a:cubicBezTo>
                    <a:pt x="506" y="2564"/>
                    <a:pt x="376" y="2548"/>
                    <a:pt x="440" y="2256"/>
                  </a:cubicBezTo>
                  <a:lnTo>
                    <a:pt x="906" y="310"/>
                  </a:lnTo>
                  <a:lnTo>
                    <a:pt x="148" y="310"/>
                  </a:lnTo>
                  <a:cubicBezTo>
                    <a:pt x="48" y="304"/>
                    <a:pt x="7" y="226"/>
                    <a:pt x="2" y="174"/>
                  </a:cubicBezTo>
                  <a:cubicBezTo>
                    <a:pt x="0" y="118"/>
                    <a:pt x="20" y="0"/>
                    <a:pt x="148" y="2"/>
                  </a:cubicBezTo>
                  <a:cubicBezTo>
                    <a:pt x="342" y="2"/>
                    <a:pt x="1176" y="0"/>
                    <a:pt x="1176" y="0"/>
                  </a:cubicBezTo>
                  <a:close/>
                </a:path>
              </a:pathLst>
            </a:custGeom>
            <a:solidFill>
              <a:srgbClr val="1C1C1C"/>
            </a:solidFill>
            <a:ln w="19050">
              <a:noFill/>
              <a:round/>
              <a:headEnd/>
              <a:tailEnd/>
            </a:ln>
          </p:spPr>
          <p:txBody>
            <a:bodyPr/>
            <a:lstStyle/>
            <a:p>
              <a:endParaRPr lang="zh-CN" altLang="en-US"/>
            </a:p>
          </p:txBody>
        </p:sp>
        <p:sp>
          <p:nvSpPr>
            <p:cNvPr id="10260" name="Oval 24"/>
            <p:cNvSpPr>
              <a:spLocks noChangeArrowheads="1"/>
            </p:cNvSpPr>
            <p:nvPr/>
          </p:nvSpPr>
          <p:spPr bwMode="gray">
            <a:xfrm flipH="1">
              <a:off x="4818" y="3288"/>
              <a:ext cx="73" cy="72"/>
            </a:xfrm>
            <a:prstGeom prst="ellipse">
              <a:avLst/>
            </a:prstGeom>
            <a:solidFill>
              <a:srgbClr val="1C1C1C"/>
            </a:solidFill>
            <a:ln w="19050">
              <a:noFill/>
              <a:round/>
              <a:headEnd/>
              <a:tailEnd/>
            </a:ln>
          </p:spPr>
          <p:txBody>
            <a:bodyPr wrap="none" anchor="ctr"/>
            <a:lstStyle/>
            <a:p>
              <a:endParaRPr lang="zh-CN" altLang="en-US"/>
            </a:p>
          </p:txBody>
        </p:sp>
        <p:sp>
          <p:nvSpPr>
            <p:cNvPr id="10261" name="Freeform 25"/>
            <p:cNvSpPr>
              <a:spLocks/>
            </p:cNvSpPr>
            <p:nvPr/>
          </p:nvSpPr>
          <p:spPr bwMode="gray">
            <a:xfrm>
              <a:off x="5000" y="3363"/>
              <a:ext cx="261" cy="263"/>
            </a:xfrm>
            <a:custGeom>
              <a:avLst/>
              <a:gdLst>
                <a:gd name="T0" fmla="*/ 1100 w 2614"/>
                <a:gd name="T1" fmla="*/ 0 h 2628"/>
                <a:gd name="T2" fmla="*/ 1316 w 2614"/>
                <a:gd name="T3" fmla="*/ 180 h 2628"/>
                <a:gd name="T4" fmla="*/ 1508 w 2614"/>
                <a:gd name="T5" fmla="*/ 6 h 2628"/>
                <a:gd name="T6" fmla="*/ 2504 w 2614"/>
                <a:gd name="T7" fmla="*/ 0 h 2628"/>
                <a:gd name="T8" fmla="*/ 2610 w 2614"/>
                <a:gd name="T9" fmla="*/ 146 h 2628"/>
                <a:gd name="T10" fmla="*/ 2492 w 2614"/>
                <a:gd name="T11" fmla="*/ 312 h 2628"/>
                <a:gd name="T12" fmla="*/ 1716 w 2614"/>
                <a:gd name="T13" fmla="*/ 312 h 2628"/>
                <a:gd name="T14" fmla="*/ 1985 w 2614"/>
                <a:gd name="T15" fmla="*/ 1350 h 2628"/>
                <a:gd name="T16" fmla="*/ 1805 w 2614"/>
                <a:gd name="T17" fmla="*/ 1401 h 2628"/>
                <a:gd name="T18" fmla="*/ 2093 w 2614"/>
                <a:gd name="T19" fmla="*/ 2328 h 2628"/>
                <a:gd name="T20" fmla="*/ 2030 w 2614"/>
                <a:gd name="T21" fmla="*/ 2598 h 2628"/>
                <a:gd name="T22" fmla="*/ 1778 w 2614"/>
                <a:gd name="T23" fmla="*/ 2406 h 2628"/>
                <a:gd name="T24" fmla="*/ 1436 w 2614"/>
                <a:gd name="T25" fmla="*/ 1476 h 2628"/>
                <a:gd name="T26" fmla="*/ 1136 w 2614"/>
                <a:gd name="T27" fmla="*/ 1476 h 2628"/>
                <a:gd name="T28" fmla="*/ 842 w 2614"/>
                <a:gd name="T29" fmla="*/ 2412 h 2628"/>
                <a:gd name="T30" fmla="*/ 635 w 2614"/>
                <a:gd name="T31" fmla="*/ 2595 h 2628"/>
                <a:gd name="T32" fmla="*/ 545 w 2614"/>
                <a:gd name="T33" fmla="*/ 2316 h 2628"/>
                <a:gd name="T34" fmla="*/ 797 w 2614"/>
                <a:gd name="T35" fmla="*/ 1416 h 2628"/>
                <a:gd name="T36" fmla="*/ 602 w 2614"/>
                <a:gd name="T37" fmla="*/ 1368 h 2628"/>
                <a:gd name="T38" fmla="*/ 906 w 2614"/>
                <a:gd name="T39" fmla="*/ 310 h 2628"/>
                <a:gd name="T40" fmla="*/ 148 w 2614"/>
                <a:gd name="T41" fmla="*/ 310 h 2628"/>
                <a:gd name="T42" fmla="*/ 2 w 2614"/>
                <a:gd name="T43" fmla="*/ 174 h 2628"/>
                <a:gd name="T44" fmla="*/ 148 w 2614"/>
                <a:gd name="T45" fmla="*/ 2 h 2628"/>
                <a:gd name="T46" fmla="*/ 1100 w 2614"/>
                <a:gd name="T47" fmla="*/ 0 h 26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4"/>
                <a:gd name="T73" fmla="*/ 0 h 2628"/>
                <a:gd name="T74" fmla="*/ 2614 w 2614"/>
                <a:gd name="T75" fmla="*/ 2628 h 26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4" h="2628">
                  <a:moveTo>
                    <a:pt x="1100" y="0"/>
                  </a:moveTo>
                  <a:cubicBezTo>
                    <a:pt x="1120" y="78"/>
                    <a:pt x="1193" y="183"/>
                    <a:pt x="1316" y="180"/>
                  </a:cubicBezTo>
                  <a:cubicBezTo>
                    <a:pt x="1439" y="177"/>
                    <a:pt x="1472" y="84"/>
                    <a:pt x="1508" y="6"/>
                  </a:cubicBezTo>
                  <a:cubicBezTo>
                    <a:pt x="2036" y="6"/>
                    <a:pt x="2504" y="0"/>
                    <a:pt x="2504" y="0"/>
                  </a:cubicBezTo>
                  <a:cubicBezTo>
                    <a:pt x="2576" y="4"/>
                    <a:pt x="2612" y="94"/>
                    <a:pt x="2610" y="146"/>
                  </a:cubicBezTo>
                  <a:cubicBezTo>
                    <a:pt x="2610" y="194"/>
                    <a:pt x="2614" y="294"/>
                    <a:pt x="2492" y="312"/>
                  </a:cubicBezTo>
                  <a:cubicBezTo>
                    <a:pt x="2104" y="312"/>
                    <a:pt x="1716" y="312"/>
                    <a:pt x="1716" y="312"/>
                  </a:cubicBezTo>
                  <a:lnTo>
                    <a:pt x="1985" y="1350"/>
                  </a:lnTo>
                  <a:lnTo>
                    <a:pt x="1805" y="1401"/>
                  </a:lnTo>
                  <a:lnTo>
                    <a:pt x="2093" y="2328"/>
                  </a:lnTo>
                  <a:cubicBezTo>
                    <a:pt x="2126" y="2457"/>
                    <a:pt x="2117" y="2547"/>
                    <a:pt x="2030" y="2598"/>
                  </a:cubicBezTo>
                  <a:cubicBezTo>
                    <a:pt x="1919" y="2628"/>
                    <a:pt x="1834" y="2552"/>
                    <a:pt x="1778" y="2406"/>
                  </a:cubicBezTo>
                  <a:cubicBezTo>
                    <a:pt x="1679" y="2219"/>
                    <a:pt x="1507" y="1628"/>
                    <a:pt x="1436" y="1476"/>
                  </a:cubicBezTo>
                  <a:lnTo>
                    <a:pt x="1136" y="1476"/>
                  </a:lnTo>
                  <a:cubicBezTo>
                    <a:pt x="1070" y="1668"/>
                    <a:pt x="926" y="2226"/>
                    <a:pt x="842" y="2412"/>
                  </a:cubicBezTo>
                  <a:cubicBezTo>
                    <a:pt x="802" y="2524"/>
                    <a:pt x="728" y="2616"/>
                    <a:pt x="635" y="2595"/>
                  </a:cubicBezTo>
                  <a:cubicBezTo>
                    <a:pt x="571" y="2563"/>
                    <a:pt x="488" y="2532"/>
                    <a:pt x="545" y="2316"/>
                  </a:cubicBezTo>
                  <a:lnTo>
                    <a:pt x="797" y="1416"/>
                  </a:lnTo>
                  <a:lnTo>
                    <a:pt x="602" y="1368"/>
                  </a:lnTo>
                  <a:lnTo>
                    <a:pt x="906" y="310"/>
                  </a:lnTo>
                  <a:lnTo>
                    <a:pt x="148" y="310"/>
                  </a:lnTo>
                  <a:cubicBezTo>
                    <a:pt x="48" y="304"/>
                    <a:pt x="7" y="226"/>
                    <a:pt x="2" y="174"/>
                  </a:cubicBezTo>
                  <a:cubicBezTo>
                    <a:pt x="0" y="118"/>
                    <a:pt x="20" y="0"/>
                    <a:pt x="148" y="2"/>
                  </a:cubicBezTo>
                  <a:cubicBezTo>
                    <a:pt x="342" y="2"/>
                    <a:pt x="1160" y="0"/>
                    <a:pt x="1100" y="0"/>
                  </a:cubicBezTo>
                  <a:close/>
                </a:path>
              </a:pathLst>
            </a:custGeom>
            <a:solidFill>
              <a:srgbClr val="1C1C1C"/>
            </a:solidFill>
            <a:ln w="19050">
              <a:noFill/>
              <a:round/>
              <a:headEnd/>
              <a:tailEnd/>
            </a:ln>
          </p:spPr>
          <p:txBody>
            <a:bodyPr/>
            <a:lstStyle/>
            <a:p>
              <a:endParaRPr lang="zh-CN" altLang="en-US"/>
            </a:p>
          </p:txBody>
        </p:sp>
        <p:sp>
          <p:nvSpPr>
            <p:cNvPr id="10262" name="Oval 26"/>
            <p:cNvSpPr>
              <a:spLocks noChangeArrowheads="1"/>
            </p:cNvSpPr>
            <p:nvPr/>
          </p:nvSpPr>
          <p:spPr bwMode="gray">
            <a:xfrm>
              <a:off x="5097" y="3297"/>
              <a:ext cx="69" cy="68"/>
            </a:xfrm>
            <a:prstGeom prst="ellipse">
              <a:avLst/>
            </a:prstGeom>
            <a:solidFill>
              <a:srgbClr val="1C1C1C"/>
            </a:solidFill>
            <a:ln w="19050">
              <a:noFill/>
              <a:round/>
              <a:headEnd/>
              <a:tailEnd/>
            </a:ln>
          </p:spPr>
          <p:txBody>
            <a:bodyPr wrap="none" anchor="ctr"/>
            <a:lstStyle/>
            <a:p>
              <a:endParaRPr lang="zh-CN" altLang="en-US"/>
            </a:p>
          </p:txBody>
        </p:sp>
      </p:grpSp>
      <p:grpSp>
        <p:nvGrpSpPr>
          <p:cNvPr id="6" name="Group 27"/>
          <p:cNvGrpSpPr>
            <a:grpSpLocks/>
          </p:cNvGrpSpPr>
          <p:nvPr/>
        </p:nvGrpSpPr>
        <p:grpSpPr bwMode="auto">
          <a:xfrm>
            <a:off x="7058025" y="2386013"/>
            <a:ext cx="828940" cy="946150"/>
            <a:chOff x="1971" y="2318"/>
            <a:chExt cx="482" cy="596"/>
          </a:xfrm>
        </p:grpSpPr>
        <p:sp>
          <p:nvSpPr>
            <p:cNvPr id="10257" name="Oval 28"/>
            <p:cNvSpPr>
              <a:spLocks noChangeArrowheads="1"/>
            </p:cNvSpPr>
            <p:nvPr/>
          </p:nvSpPr>
          <p:spPr bwMode="gray">
            <a:xfrm>
              <a:off x="2149" y="2318"/>
              <a:ext cx="126" cy="123"/>
            </a:xfrm>
            <a:prstGeom prst="ellipse">
              <a:avLst/>
            </a:prstGeom>
            <a:solidFill>
              <a:srgbClr val="FEE3AC"/>
            </a:solidFill>
            <a:ln w="9525">
              <a:round/>
              <a:headEnd/>
              <a:tailEnd/>
            </a:ln>
            <a:scene3d>
              <a:camera prst="legacyPerspectiveFront">
                <a:rot lat="20099998" lon="1500000" rev="0"/>
              </a:camera>
              <a:lightRig rig="legacyFlat2" dir="t"/>
            </a:scene3d>
            <a:sp3d extrusionH="100000" prstMaterial="legacyMetal">
              <a:bevelT w="13500" h="13500" prst="angle"/>
              <a:bevelB w="13500" h="13500" prst="angle"/>
              <a:extrusionClr>
                <a:srgbClr val="FFB219"/>
              </a:extrusionClr>
            </a:sp3d>
          </p:spPr>
          <p:txBody>
            <a:bodyPr wrap="none" anchor="ctr">
              <a:flatTx/>
            </a:bodyPr>
            <a:lstStyle/>
            <a:p>
              <a:endParaRPr lang="zh-CN" altLang="en-US"/>
            </a:p>
          </p:txBody>
        </p:sp>
        <p:sp>
          <p:nvSpPr>
            <p:cNvPr id="10258" name="Freeform 29"/>
            <p:cNvSpPr>
              <a:spLocks/>
            </p:cNvSpPr>
            <p:nvPr/>
          </p:nvSpPr>
          <p:spPr bwMode="gray">
            <a:xfrm>
              <a:off x="1971" y="2336"/>
              <a:ext cx="482" cy="578"/>
            </a:xfrm>
            <a:custGeom>
              <a:avLst/>
              <a:gdLst>
                <a:gd name="T0" fmla="*/ 1376 w 3312"/>
                <a:gd name="T1" fmla="*/ 696 h 3962"/>
                <a:gd name="T2" fmla="*/ 1639 w 3312"/>
                <a:gd name="T3" fmla="*/ 920 h 3962"/>
                <a:gd name="T4" fmla="*/ 1926 w 3312"/>
                <a:gd name="T5" fmla="*/ 708 h 3962"/>
                <a:gd name="T6" fmla="*/ 2940 w 3312"/>
                <a:gd name="T7" fmla="*/ 66 h 3962"/>
                <a:gd name="T8" fmla="*/ 3204 w 3312"/>
                <a:gd name="T9" fmla="*/ 78 h 3962"/>
                <a:gd name="T10" fmla="*/ 3072 w 3312"/>
                <a:gd name="T11" fmla="*/ 444 h 3962"/>
                <a:gd name="T12" fmla="*/ 2139 w 3312"/>
                <a:gd name="T13" fmla="*/ 1081 h 3962"/>
                <a:gd name="T14" fmla="*/ 2476 w 3312"/>
                <a:gd name="T15" fmla="*/ 2372 h 3962"/>
                <a:gd name="T16" fmla="*/ 2251 w 3312"/>
                <a:gd name="T17" fmla="*/ 2435 h 3962"/>
                <a:gd name="T18" fmla="*/ 2614 w 3312"/>
                <a:gd name="T19" fmla="*/ 3589 h 3962"/>
                <a:gd name="T20" fmla="*/ 2539 w 3312"/>
                <a:gd name="T21" fmla="*/ 3925 h 3962"/>
                <a:gd name="T22" fmla="*/ 2226 w 3312"/>
                <a:gd name="T23" fmla="*/ 3689 h 3962"/>
                <a:gd name="T24" fmla="*/ 1789 w 3312"/>
                <a:gd name="T25" fmla="*/ 2534 h 3962"/>
                <a:gd name="T26" fmla="*/ 1414 w 3312"/>
                <a:gd name="T27" fmla="*/ 2534 h 3962"/>
                <a:gd name="T28" fmla="*/ 1051 w 3312"/>
                <a:gd name="T29" fmla="*/ 3689 h 3962"/>
                <a:gd name="T30" fmla="*/ 789 w 3312"/>
                <a:gd name="T31" fmla="*/ 3925 h 3962"/>
                <a:gd name="T32" fmla="*/ 676 w 3312"/>
                <a:gd name="T33" fmla="*/ 3577 h 3962"/>
                <a:gd name="T34" fmla="*/ 1001 w 3312"/>
                <a:gd name="T35" fmla="*/ 2459 h 3962"/>
                <a:gd name="T36" fmla="*/ 751 w 3312"/>
                <a:gd name="T37" fmla="*/ 2397 h 3962"/>
                <a:gd name="T38" fmla="*/ 1126 w 3312"/>
                <a:gd name="T39" fmla="*/ 1081 h 3962"/>
                <a:gd name="T40" fmla="*/ 139 w 3312"/>
                <a:gd name="T41" fmla="*/ 497 h 3962"/>
                <a:gd name="T42" fmla="*/ 60 w 3312"/>
                <a:gd name="T43" fmla="*/ 180 h 3962"/>
                <a:gd name="T44" fmla="*/ 389 w 3312"/>
                <a:gd name="T45" fmla="*/ 162 h 3962"/>
                <a:gd name="T46" fmla="*/ 1376 w 3312"/>
                <a:gd name="T47" fmla="*/ 696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FEE3AC"/>
            </a:solidFill>
            <a:ln w="9525">
              <a:miter lim="800000"/>
              <a:headEnd/>
              <a:tailEnd/>
            </a:ln>
            <a:scene3d>
              <a:camera prst="legacyPerspectiveFront">
                <a:rot lat="20099998" lon="1500000" rev="0"/>
              </a:camera>
              <a:lightRig rig="legacyFlat2" dir="t"/>
            </a:scene3d>
            <a:sp3d extrusionH="100000" prstMaterial="legacyMetal">
              <a:bevelT w="13500" h="13500" prst="angle"/>
              <a:bevelB w="13500" h="13500" prst="angle"/>
              <a:extrusionClr>
                <a:srgbClr val="FFB219"/>
              </a:extrusionClr>
            </a:sp3d>
          </p:spPr>
          <p:txBody>
            <a:bodyPr>
              <a:flatTx/>
            </a:bodyPr>
            <a:lstStyle/>
            <a:p>
              <a:endParaRPr lang="zh-CN" altLang="en-US"/>
            </a:p>
          </p:txBody>
        </p:sp>
      </p:grpSp>
      <p:sp>
        <p:nvSpPr>
          <p:cNvPr id="10253" name="Rectangle 30"/>
          <p:cNvSpPr>
            <a:spLocks noChangeArrowheads="1"/>
          </p:cNvSpPr>
          <p:nvPr/>
        </p:nvSpPr>
        <p:spPr bwMode="auto">
          <a:xfrm>
            <a:off x="662121" y="2205038"/>
            <a:ext cx="4837773" cy="2462213"/>
          </a:xfrm>
          <a:prstGeom prst="rect">
            <a:avLst/>
          </a:prstGeom>
          <a:noFill/>
          <a:ln w="9525" algn="ctr">
            <a:noFill/>
            <a:miter lim="800000"/>
            <a:headEnd/>
            <a:tailEnd/>
          </a:ln>
        </p:spPr>
        <p:txBody>
          <a:bodyPr>
            <a:spAutoFit/>
          </a:bodyPr>
          <a:lstStyle/>
          <a:p>
            <a:pPr marL="171450" indent="-171450">
              <a:lnSpc>
                <a:spcPct val="110000"/>
              </a:lnSpc>
            </a:pPr>
            <a:r>
              <a:rPr lang="en-US" altLang="zh-CN" sz="1800" b="1"/>
              <a:t>  </a:t>
            </a:r>
            <a:r>
              <a:rPr lang="zh-CN" altLang="en-US" sz="2000" b="1">
                <a:latin typeface="仿宋_GB2312" pitchFamily="49" charset="-122"/>
                <a:ea typeface="仿宋_GB2312" pitchFamily="49" charset="-122"/>
              </a:rPr>
              <a:t>被保险人</a:t>
            </a:r>
            <a:r>
              <a:rPr lang="en-US" altLang="zh-CN" sz="2000" b="1">
                <a:latin typeface="仿宋_GB2312" pitchFamily="49" charset="-122"/>
                <a:ea typeface="仿宋_GB2312" pitchFamily="49" charset="-122"/>
              </a:rPr>
              <a:t>A</a:t>
            </a:r>
            <a:r>
              <a:rPr lang="zh-CN" altLang="en-US" sz="2000" b="1">
                <a:latin typeface="仿宋_GB2312" pitchFamily="49" charset="-122"/>
                <a:ea typeface="仿宋_GB2312" pitchFamily="49" charset="-122"/>
              </a:rPr>
              <a:t>向印尼买方</a:t>
            </a:r>
            <a:r>
              <a:rPr lang="en-US" altLang="zh-CN" sz="2000" b="1">
                <a:latin typeface="仿宋_GB2312" pitchFamily="49" charset="-122"/>
                <a:ea typeface="仿宋_GB2312" pitchFamily="49" charset="-122"/>
              </a:rPr>
              <a:t>B</a:t>
            </a:r>
            <a:r>
              <a:rPr lang="zh-CN" altLang="en-US" sz="2000" b="1">
                <a:latin typeface="仿宋_GB2312" pitchFamily="49" charset="-122"/>
                <a:ea typeface="仿宋_GB2312" pitchFamily="49" charset="-122"/>
              </a:rPr>
              <a:t>出口了一票价值</a:t>
            </a:r>
            <a:r>
              <a:rPr lang="en-US" altLang="zh-CN" sz="2000" b="1">
                <a:latin typeface="仿宋_GB2312" pitchFamily="49" charset="-122"/>
                <a:ea typeface="仿宋_GB2312" pitchFamily="49" charset="-122"/>
              </a:rPr>
              <a:t>90</a:t>
            </a:r>
            <a:r>
              <a:rPr lang="zh-CN" altLang="en-US" sz="2000" b="1">
                <a:latin typeface="仿宋_GB2312" pitchFamily="49" charset="-122"/>
                <a:ea typeface="仿宋_GB2312" pitchFamily="49" charset="-122"/>
              </a:rPr>
              <a:t>万美元的电子元器件，合同约定支付方式</a:t>
            </a:r>
            <a:r>
              <a:rPr lang="en-US" altLang="zh-CN" sz="2000" b="1">
                <a:latin typeface="仿宋_GB2312" pitchFamily="49" charset="-122"/>
                <a:ea typeface="仿宋_GB2312" pitchFamily="49" charset="-122"/>
              </a:rPr>
              <a:t>D/A90</a:t>
            </a:r>
            <a:r>
              <a:rPr lang="zh-CN" altLang="en-US" sz="2000" b="1">
                <a:latin typeface="仿宋_GB2312" pitchFamily="49" charset="-122"/>
                <a:ea typeface="仿宋_GB2312" pitchFamily="49" charset="-122"/>
              </a:rPr>
              <a:t>天。</a:t>
            </a:r>
            <a:r>
              <a:rPr lang="en-US" altLang="zh-CN" sz="2000" b="1">
                <a:latin typeface="仿宋_GB2312" pitchFamily="49" charset="-122"/>
                <a:ea typeface="仿宋_GB2312" pitchFamily="49" charset="-122"/>
              </a:rPr>
              <a:t>B</a:t>
            </a:r>
            <a:r>
              <a:rPr lang="zh-CN" altLang="en-US" sz="2000" b="1">
                <a:latin typeface="仿宋_GB2312" pitchFamily="49" charset="-122"/>
                <a:ea typeface="仿宋_GB2312" pitchFamily="49" charset="-122"/>
              </a:rPr>
              <a:t>公司在承兑了货物后仅支付了</a:t>
            </a:r>
            <a:r>
              <a:rPr lang="en-US" altLang="zh-CN" sz="2000" b="1">
                <a:latin typeface="仿宋_GB2312" pitchFamily="49" charset="-122"/>
                <a:ea typeface="仿宋_GB2312" pitchFamily="49" charset="-122"/>
              </a:rPr>
              <a:t>20</a:t>
            </a:r>
            <a:r>
              <a:rPr lang="zh-CN" altLang="en-US" sz="2000" b="1">
                <a:latin typeface="仿宋_GB2312" pitchFamily="49" charset="-122"/>
                <a:ea typeface="仿宋_GB2312" pitchFamily="49" charset="-122"/>
              </a:rPr>
              <a:t>万美元的货款，其余</a:t>
            </a:r>
            <a:r>
              <a:rPr lang="en-US" altLang="zh-CN" sz="2000" b="1">
                <a:latin typeface="仿宋_GB2312" pitchFamily="49" charset="-122"/>
                <a:ea typeface="仿宋_GB2312" pitchFamily="49" charset="-122"/>
              </a:rPr>
              <a:t>70</a:t>
            </a:r>
            <a:r>
              <a:rPr lang="zh-CN" altLang="en-US" sz="2000" b="1">
                <a:latin typeface="仿宋_GB2312" pitchFamily="49" charset="-122"/>
                <a:ea typeface="仿宋_GB2312" pitchFamily="49" charset="-122"/>
              </a:rPr>
              <a:t>万美元拖欠未付。同时，</a:t>
            </a:r>
            <a:r>
              <a:rPr lang="en-US" altLang="zh-CN" sz="2000" b="1">
                <a:latin typeface="仿宋_GB2312" pitchFamily="49" charset="-122"/>
                <a:ea typeface="仿宋_GB2312" pitchFamily="49" charset="-122"/>
              </a:rPr>
              <a:t>B</a:t>
            </a:r>
            <a:r>
              <a:rPr lang="zh-CN" altLang="en-US" sz="2000" b="1">
                <a:latin typeface="仿宋_GB2312" pitchFamily="49" charset="-122"/>
                <a:ea typeface="仿宋_GB2312" pitchFamily="49" charset="-122"/>
              </a:rPr>
              <a:t>公司致函</a:t>
            </a:r>
            <a:r>
              <a:rPr lang="en-US" altLang="zh-CN" sz="2000" b="1">
                <a:latin typeface="仿宋_GB2312" pitchFamily="49" charset="-122"/>
                <a:ea typeface="仿宋_GB2312" pitchFamily="49" charset="-122"/>
              </a:rPr>
              <a:t>A</a:t>
            </a:r>
            <a:r>
              <a:rPr lang="zh-CN" altLang="en-US" sz="2000" b="1">
                <a:latin typeface="仿宋_GB2312" pitchFamily="49" charset="-122"/>
                <a:ea typeface="仿宋_GB2312" pitchFamily="49" charset="-122"/>
              </a:rPr>
              <a:t>公司指出，货物存在误差大、型号不符等问题，提出货物打折或者退回</a:t>
            </a:r>
            <a:r>
              <a:rPr lang="en-US" altLang="zh-CN" sz="2000" b="1">
                <a:latin typeface="仿宋_GB2312" pitchFamily="49" charset="-122"/>
                <a:ea typeface="仿宋_GB2312" pitchFamily="49" charset="-122"/>
              </a:rPr>
              <a:t>A</a:t>
            </a:r>
            <a:r>
              <a:rPr lang="zh-CN" altLang="en-US" sz="2000" b="1">
                <a:latin typeface="仿宋_GB2312" pitchFamily="49" charset="-122"/>
                <a:ea typeface="仿宋_GB2312" pitchFamily="49" charset="-122"/>
              </a:rPr>
              <a:t>公司。</a:t>
            </a:r>
          </a:p>
        </p:txBody>
      </p:sp>
      <p:sp>
        <p:nvSpPr>
          <p:cNvPr id="10254" name="Text Box 31"/>
          <p:cNvSpPr txBox="1">
            <a:spLocks noChangeArrowheads="1"/>
          </p:cNvSpPr>
          <p:nvPr/>
        </p:nvSpPr>
        <p:spPr bwMode="gray">
          <a:xfrm>
            <a:off x="7874927" y="4806950"/>
            <a:ext cx="1406790" cy="579438"/>
          </a:xfrm>
          <a:prstGeom prst="rect">
            <a:avLst/>
          </a:prstGeom>
          <a:noFill/>
          <a:ln w="9525" algn="ctr">
            <a:noFill/>
            <a:miter lim="800000"/>
            <a:headEnd/>
            <a:tailEnd/>
          </a:ln>
        </p:spPr>
        <p:txBody>
          <a:bodyPr>
            <a:spAutoFit/>
          </a:bodyPr>
          <a:lstStyle/>
          <a:p>
            <a:pPr>
              <a:spcBef>
                <a:spcPct val="50000"/>
              </a:spcBef>
            </a:pPr>
            <a:r>
              <a:rPr lang="zh-CN" altLang="en-US" sz="3200">
                <a:solidFill>
                  <a:srgbClr val="FFFFFF"/>
                </a:solidFill>
              </a:rPr>
              <a:t>概况</a:t>
            </a:r>
          </a:p>
        </p:txBody>
      </p:sp>
      <p:sp>
        <p:nvSpPr>
          <p:cNvPr id="10255" name="AutoShape 32"/>
          <p:cNvSpPr>
            <a:spLocks noChangeArrowheads="1"/>
          </p:cNvSpPr>
          <p:nvPr/>
        </p:nvSpPr>
        <p:spPr bwMode="gray">
          <a:xfrm>
            <a:off x="1209015" y="1700213"/>
            <a:ext cx="2080948" cy="501650"/>
          </a:xfrm>
          <a:prstGeom prst="roundRect">
            <a:avLst>
              <a:gd name="adj" fmla="val 0"/>
            </a:avLst>
          </a:prstGeom>
          <a:gradFill rotWithShape="0">
            <a:gsLst>
              <a:gs pos="0">
                <a:srgbClr val="2C3554"/>
              </a:gs>
              <a:gs pos="100000">
                <a:srgbClr val="5F73B5"/>
              </a:gs>
            </a:gsLst>
            <a:lin ang="5400000" scaled="1"/>
          </a:gradFill>
          <a:ln w="19050" algn="ctr">
            <a:solidFill>
              <a:srgbClr val="DDDDDD"/>
            </a:solidFill>
            <a:round/>
            <a:headEnd/>
            <a:tailEnd/>
          </a:ln>
        </p:spPr>
        <p:txBody>
          <a:bodyPr wrap="none" anchor="ctr"/>
          <a:lstStyle/>
          <a:p>
            <a:endParaRPr lang="zh-CN" altLang="en-US"/>
          </a:p>
        </p:txBody>
      </p:sp>
      <p:sp>
        <p:nvSpPr>
          <p:cNvPr id="98337" name="Rectangle 33"/>
          <p:cNvSpPr>
            <a:spLocks noChangeArrowheads="1"/>
          </p:cNvSpPr>
          <p:nvPr/>
        </p:nvSpPr>
        <p:spPr bwMode="ltGray">
          <a:xfrm>
            <a:off x="1520296" y="1700213"/>
            <a:ext cx="1422184" cy="461665"/>
          </a:xfrm>
          <a:prstGeom prst="rect">
            <a:avLst/>
          </a:prstGeom>
          <a:noFill/>
          <a:ln w="9525" algn="ctr">
            <a:noFill/>
            <a:miter lim="800000"/>
            <a:headEnd/>
            <a:tailEnd/>
          </a:ln>
          <a:effectLst>
            <a:outerShdw dist="35921" dir="2700000" algn="ctr" rotWithShape="0">
              <a:srgbClr val="333333"/>
            </a:outerShdw>
          </a:effectLst>
        </p:spPr>
        <p:txBody>
          <a:bodyPr wrap="none">
            <a:spAutoFit/>
          </a:bodyPr>
          <a:lstStyle/>
          <a:p>
            <a:pPr algn="ctr">
              <a:defRPr/>
            </a:pPr>
            <a:r>
              <a:rPr lang="zh-CN" altLang="en-US" sz="2400" b="1">
                <a:solidFill>
                  <a:srgbClr val="FFFFFF"/>
                </a:solidFill>
                <a:latin typeface="Arial" pitchFamily="34" charset="0"/>
                <a:ea typeface="宋体" pitchFamily="2" charset="-122"/>
              </a:rPr>
              <a:t>案情说明</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zh-CN" altLang="en-US" sz="3200" b="1" smtClean="0"/>
              <a:t>处理结果</a:t>
            </a:r>
          </a:p>
        </p:txBody>
      </p:sp>
      <p:sp>
        <p:nvSpPr>
          <p:cNvPr id="12291" name="Rectangle 3"/>
          <p:cNvSpPr>
            <a:spLocks noGrp="1" noChangeArrowheads="1"/>
          </p:cNvSpPr>
          <p:nvPr>
            <p:ph type="body" idx="1"/>
          </p:nvPr>
        </p:nvSpPr>
        <p:spPr/>
        <p:txBody>
          <a:bodyPr/>
          <a:lstStyle/>
          <a:p>
            <a:pPr eaLnBrk="1" hangingPunct="1">
              <a:lnSpc>
                <a:spcPct val="90000"/>
              </a:lnSpc>
            </a:pPr>
            <a:r>
              <a:rPr lang="zh-CN" altLang="en-US" sz="2400" b="1" smtClean="0">
                <a:latin typeface="仿宋_GB2312" pitchFamily="49" charset="-122"/>
                <a:ea typeface="仿宋_GB2312" pitchFamily="49" charset="-122"/>
              </a:rPr>
              <a:t>综合上述考虑因素，中国信保采取了相对强硬的追讨措施，直接致函</a:t>
            </a:r>
            <a:r>
              <a:rPr lang="en-US" altLang="zh-CN" sz="2400" b="1" smtClean="0">
                <a:latin typeface="仿宋_GB2312" pitchFamily="49" charset="-122"/>
                <a:ea typeface="仿宋_GB2312" pitchFamily="49" charset="-122"/>
              </a:rPr>
              <a:t>B</a:t>
            </a:r>
            <a:r>
              <a:rPr lang="zh-CN" altLang="en-US" sz="2400" b="1" smtClean="0">
                <a:latin typeface="仿宋_GB2312" pitchFamily="49" charset="-122"/>
                <a:ea typeface="仿宋_GB2312" pitchFamily="49" charset="-122"/>
              </a:rPr>
              <a:t>公司，如果其不能支付拖欠的全部货款，将直接对</a:t>
            </a:r>
            <a:r>
              <a:rPr lang="en-US" altLang="zh-CN" sz="2400" b="1" smtClean="0">
                <a:latin typeface="仿宋_GB2312" pitchFamily="49" charset="-122"/>
                <a:ea typeface="仿宋_GB2312" pitchFamily="49" charset="-122"/>
              </a:rPr>
              <a:t>B</a:t>
            </a:r>
            <a:r>
              <a:rPr lang="zh-CN" altLang="en-US" sz="2400" b="1" smtClean="0">
                <a:latin typeface="仿宋_GB2312" pitchFamily="49" charset="-122"/>
                <a:ea typeface="仿宋_GB2312" pitchFamily="49" charset="-122"/>
              </a:rPr>
              <a:t>公司提起诉讼。此时，</a:t>
            </a:r>
            <a:r>
              <a:rPr lang="en-US" altLang="zh-CN" sz="2400" b="1" smtClean="0">
                <a:latin typeface="仿宋_GB2312" pitchFamily="49" charset="-122"/>
                <a:ea typeface="仿宋_GB2312" pitchFamily="49" charset="-122"/>
              </a:rPr>
              <a:t>B</a:t>
            </a:r>
            <a:r>
              <a:rPr lang="zh-CN" altLang="en-US" sz="2400" b="1" smtClean="0">
                <a:latin typeface="仿宋_GB2312" pitchFamily="49" charset="-122"/>
                <a:ea typeface="仿宋_GB2312" pitchFamily="49" charset="-122"/>
              </a:rPr>
              <a:t>公司再次提出了支付</a:t>
            </a:r>
            <a:r>
              <a:rPr lang="en-US" altLang="zh-CN" sz="2400" b="1" smtClean="0">
                <a:latin typeface="仿宋_GB2312" pitchFamily="49" charset="-122"/>
                <a:ea typeface="仿宋_GB2312" pitchFamily="49" charset="-122"/>
              </a:rPr>
              <a:t>50</a:t>
            </a:r>
            <a:r>
              <a:rPr lang="zh-CN" altLang="en-US" sz="2400" b="1" smtClean="0">
                <a:latin typeface="仿宋_GB2312" pitchFamily="49" charset="-122"/>
                <a:ea typeface="仿宋_GB2312" pitchFamily="49" charset="-122"/>
              </a:rPr>
              <a:t>万美金了解全部债务的方案，但是在方案中并未提及讲剩余货物退还</a:t>
            </a:r>
            <a:r>
              <a:rPr lang="en-US" altLang="zh-CN" sz="2400" b="1" smtClean="0">
                <a:latin typeface="仿宋_GB2312" pitchFamily="49" charset="-122"/>
                <a:ea typeface="仿宋_GB2312" pitchFamily="49" charset="-122"/>
              </a:rPr>
              <a:t>A</a:t>
            </a:r>
            <a:r>
              <a:rPr lang="zh-CN" altLang="en-US" sz="2400" b="1" smtClean="0">
                <a:latin typeface="仿宋_GB2312" pitchFamily="49" charset="-122"/>
                <a:ea typeface="仿宋_GB2312" pitchFamily="49" charset="-122"/>
              </a:rPr>
              <a:t>公司的问题，分析</a:t>
            </a:r>
            <a:r>
              <a:rPr lang="en-US" altLang="zh-CN" sz="2400" b="1" smtClean="0">
                <a:latin typeface="仿宋_GB2312" pitchFamily="49" charset="-122"/>
                <a:ea typeface="仿宋_GB2312" pitchFamily="49" charset="-122"/>
              </a:rPr>
              <a:t>B</a:t>
            </a:r>
            <a:r>
              <a:rPr lang="zh-CN" altLang="en-US" sz="2400" b="1" smtClean="0">
                <a:latin typeface="仿宋_GB2312" pitchFamily="49" charset="-122"/>
                <a:ea typeface="仿宋_GB2312" pitchFamily="49" charset="-122"/>
              </a:rPr>
              <a:t>公司态度，我司认为其提出质量问题是为达到扣减货款或者拒付货款目的，经过多轮谈判，</a:t>
            </a:r>
            <a:r>
              <a:rPr lang="en-US" altLang="zh-CN" sz="2400" b="1" smtClean="0">
                <a:latin typeface="仿宋_GB2312" pitchFamily="49" charset="-122"/>
                <a:ea typeface="仿宋_GB2312" pitchFamily="49" charset="-122"/>
              </a:rPr>
              <a:t>B</a:t>
            </a:r>
            <a:r>
              <a:rPr lang="zh-CN" altLang="en-US" sz="2400" b="1" smtClean="0">
                <a:latin typeface="仿宋_GB2312" pitchFamily="49" charset="-122"/>
                <a:ea typeface="仿宋_GB2312" pitchFamily="49" charset="-122"/>
              </a:rPr>
              <a:t>公司最终支付了</a:t>
            </a:r>
            <a:r>
              <a:rPr lang="en-US" altLang="zh-CN" sz="2400" b="1" smtClean="0">
                <a:latin typeface="仿宋_GB2312" pitchFamily="49" charset="-122"/>
                <a:ea typeface="仿宋_GB2312" pitchFamily="49" charset="-122"/>
              </a:rPr>
              <a:t>62</a:t>
            </a:r>
            <a:r>
              <a:rPr lang="zh-CN" altLang="en-US" sz="2400" b="1" smtClean="0">
                <a:latin typeface="仿宋_GB2312" pitchFamily="49" charset="-122"/>
                <a:ea typeface="仿宋_GB2312" pitchFamily="49" charset="-122"/>
              </a:rPr>
              <a:t>万美金的货款</a:t>
            </a:r>
            <a:r>
              <a:rPr lang="zh-CN" altLang="en-US" sz="2400" b="1"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zh-CN" altLang="en-US" sz="3200" b="1" smtClean="0"/>
              <a:t>案件反思</a:t>
            </a:r>
          </a:p>
        </p:txBody>
      </p:sp>
      <p:grpSp>
        <p:nvGrpSpPr>
          <p:cNvPr id="2" name="Group 4"/>
          <p:cNvGrpSpPr>
            <a:grpSpLocks/>
          </p:cNvGrpSpPr>
          <p:nvPr/>
        </p:nvGrpSpPr>
        <p:grpSpPr bwMode="auto">
          <a:xfrm>
            <a:off x="896012" y="908051"/>
            <a:ext cx="7924800" cy="5019675"/>
            <a:chOff x="576" y="768"/>
            <a:chExt cx="4608" cy="3162"/>
          </a:xfrm>
        </p:grpSpPr>
        <p:sp>
          <p:nvSpPr>
            <p:cNvPr id="101381" name="Freeform 5"/>
            <p:cNvSpPr>
              <a:spLocks/>
            </p:cNvSpPr>
            <p:nvPr/>
          </p:nvSpPr>
          <p:spPr bwMode="gray">
            <a:xfrm>
              <a:off x="3196" y="768"/>
              <a:ext cx="924" cy="728"/>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hlink">
                    <a:gamma/>
                    <a:tint val="90980"/>
                    <a:invGamma/>
                    <a:alpha val="32001"/>
                  </a:schemeClr>
                </a:gs>
                <a:gs pos="100000">
                  <a:schemeClr val="hlink"/>
                </a:gs>
              </a:gsLst>
              <a:lin ang="0" scaled="1"/>
            </a:gradFill>
            <a:ln w="12700">
              <a:noFill/>
              <a:prstDash val="solid"/>
              <a:round/>
              <a:headEnd/>
              <a:tailEnd/>
            </a:ln>
          </p:spPr>
          <p:txBody>
            <a:bodyPr/>
            <a:lstStyle/>
            <a:p>
              <a:pPr>
                <a:defRPr/>
              </a:pPr>
              <a:endParaRPr lang="zh-CN" altLang="en-US">
                <a:latin typeface="Arial" pitchFamily="34" charset="0"/>
                <a:ea typeface="宋体" pitchFamily="2" charset="-122"/>
              </a:endParaRPr>
            </a:p>
          </p:txBody>
        </p:sp>
        <p:sp>
          <p:nvSpPr>
            <p:cNvPr id="13317" name="AutoShape 6"/>
            <p:cNvSpPr>
              <a:spLocks noChangeArrowheads="1"/>
            </p:cNvSpPr>
            <p:nvPr/>
          </p:nvSpPr>
          <p:spPr bwMode="auto">
            <a:xfrm>
              <a:off x="2157" y="1671"/>
              <a:ext cx="1446" cy="1988"/>
            </a:xfrm>
            <a:prstGeom prst="roundRect">
              <a:avLst>
                <a:gd name="adj" fmla="val 4690"/>
              </a:avLst>
            </a:prstGeom>
            <a:noFill/>
            <a:ln w="57150">
              <a:solidFill>
                <a:schemeClr val="accent2"/>
              </a:solidFill>
              <a:round/>
              <a:headEnd/>
              <a:tailEnd/>
            </a:ln>
          </p:spPr>
          <p:txBody>
            <a:bodyPr wrap="none" anchor="ctr"/>
            <a:lstStyle/>
            <a:p>
              <a:endParaRPr lang="zh-CN" altLang="en-US"/>
            </a:p>
          </p:txBody>
        </p:sp>
        <p:sp>
          <p:nvSpPr>
            <p:cNvPr id="101383" name="AutoShape 7"/>
            <p:cNvSpPr>
              <a:spLocks noChangeArrowheads="1"/>
            </p:cNvSpPr>
            <p:nvPr/>
          </p:nvSpPr>
          <p:spPr bwMode="gray">
            <a:xfrm>
              <a:off x="2304" y="1584"/>
              <a:ext cx="1174" cy="181"/>
            </a:xfrm>
            <a:prstGeom prst="roundRect">
              <a:avLst>
                <a:gd name="adj" fmla="val 50000"/>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9525">
              <a:noFill/>
              <a:round/>
              <a:headEnd/>
              <a:tailEnd/>
            </a:ln>
            <a:effectLst/>
          </p:spPr>
          <p:txBody>
            <a:bodyPr wrap="none" anchor="ctr"/>
            <a:lstStyle/>
            <a:p>
              <a:pPr>
                <a:defRPr/>
              </a:pPr>
              <a:endParaRPr lang="zh-CN" altLang="en-US">
                <a:latin typeface="Arial" pitchFamily="34" charset="0"/>
                <a:ea typeface="宋体" pitchFamily="2" charset="-122"/>
              </a:endParaRPr>
            </a:p>
          </p:txBody>
        </p:sp>
        <p:sp>
          <p:nvSpPr>
            <p:cNvPr id="13319" name="AutoShape 8"/>
            <p:cNvSpPr>
              <a:spLocks noChangeArrowheads="1"/>
            </p:cNvSpPr>
            <p:nvPr/>
          </p:nvSpPr>
          <p:spPr bwMode="auto">
            <a:xfrm flipH="1">
              <a:off x="3360" y="1632"/>
              <a:ext cx="46" cy="91"/>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3320" name="AutoShape 9"/>
            <p:cNvSpPr>
              <a:spLocks noChangeArrowheads="1"/>
            </p:cNvSpPr>
            <p:nvPr/>
          </p:nvSpPr>
          <p:spPr bwMode="auto">
            <a:xfrm flipH="1">
              <a:off x="2358" y="1626"/>
              <a:ext cx="45" cy="91"/>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3321" name="AutoShape 10"/>
            <p:cNvSpPr>
              <a:spLocks noChangeArrowheads="1"/>
            </p:cNvSpPr>
            <p:nvPr/>
          </p:nvSpPr>
          <p:spPr bwMode="auto">
            <a:xfrm>
              <a:off x="3738" y="1355"/>
              <a:ext cx="1446" cy="1988"/>
            </a:xfrm>
            <a:prstGeom prst="roundRect">
              <a:avLst>
                <a:gd name="adj" fmla="val 4690"/>
              </a:avLst>
            </a:prstGeom>
            <a:noFill/>
            <a:ln w="57150">
              <a:solidFill>
                <a:schemeClr val="hlink"/>
              </a:solidFill>
              <a:round/>
              <a:headEnd/>
              <a:tailEnd/>
            </a:ln>
          </p:spPr>
          <p:txBody>
            <a:bodyPr wrap="none" anchor="ctr"/>
            <a:lstStyle/>
            <a:p>
              <a:endParaRPr lang="zh-CN" altLang="en-US"/>
            </a:p>
          </p:txBody>
        </p:sp>
        <p:sp>
          <p:nvSpPr>
            <p:cNvPr id="101387" name="AutoShape 11"/>
            <p:cNvSpPr>
              <a:spLocks noChangeArrowheads="1"/>
            </p:cNvSpPr>
            <p:nvPr/>
          </p:nvSpPr>
          <p:spPr bwMode="gray">
            <a:xfrm>
              <a:off x="3874" y="1265"/>
              <a:ext cx="1174" cy="181"/>
            </a:xfrm>
            <a:prstGeom prst="roundRect">
              <a:avLst>
                <a:gd name="adj" fmla="val 50000"/>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9525">
              <a:noFill/>
              <a:round/>
              <a:headEnd/>
              <a:tailEnd/>
            </a:ln>
            <a:effectLst/>
          </p:spPr>
          <p:txBody>
            <a:bodyPr wrap="none" anchor="ctr"/>
            <a:lstStyle/>
            <a:p>
              <a:pPr>
                <a:defRPr/>
              </a:pPr>
              <a:endParaRPr lang="zh-CN" altLang="en-US">
                <a:latin typeface="Arial" pitchFamily="34" charset="0"/>
                <a:ea typeface="宋体" pitchFamily="2" charset="-122"/>
              </a:endParaRPr>
            </a:p>
          </p:txBody>
        </p:sp>
        <p:sp>
          <p:nvSpPr>
            <p:cNvPr id="13323" name="AutoShape 12"/>
            <p:cNvSpPr>
              <a:spLocks noChangeArrowheads="1"/>
            </p:cNvSpPr>
            <p:nvPr/>
          </p:nvSpPr>
          <p:spPr bwMode="auto">
            <a:xfrm flipH="1">
              <a:off x="4936" y="1310"/>
              <a:ext cx="45" cy="90"/>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3324" name="AutoShape 13"/>
            <p:cNvSpPr>
              <a:spLocks noChangeArrowheads="1"/>
            </p:cNvSpPr>
            <p:nvPr/>
          </p:nvSpPr>
          <p:spPr bwMode="auto">
            <a:xfrm flipH="1">
              <a:off x="3939" y="1310"/>
              <a:ext cx="45" cy="90"/>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01390" name="Freeform 14"/>
            <p:cNvSpPr>
              <a:spLocks/>
            </p:cNvSpPr>
            <p:nvPr/>
          </p:nvSpPr>
          <p:spPr bwMode="gray">
            <a:xfrm>
              <a:off x="1570" y="1084"/>
              <a:ext cx="924" cy="72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folHlink">
                    <a:gamma/>
                    <a:tint val="57647"/>
                    <a:invGamma/>
                    <a:alpha val="32001"/>
                  </a:schemeClr>
                </a:gs>
                <a:gs pos="100000">
                  <a:schemeClr val="folHlink"/>
                </a:gs>
              </a:gsLst>
              <a:lin ang="0" scaled="1"/>
            </a:gradFill>
            <a:ln w="12700">
              <a:noFill/>
              <a:prstDash val="solid"/>
              <a:round/>
              <a:headEnd/>
              <a:tailEnd/>
            </a:ln>
          </p:spPr>
          <p:txBody>
            <a:bodyPr/>
            <a:lstStyle/>
            <a:p>
              <a:pPr>
                <a:defRPr/>
              </a:pPr>
              <a:endParaRPr lang="zh-CN" altLang="en-US">
                <a:latin typeface="Arial" pitchFamily="34" charset="0"/>
                <a:ea typeface="宋体" pitchFamily="2" charset="-122"/>
              </a:endParaRPr>
            </a:p>
          </p:txBody>
        </p:sp>
        <p:sp>
          <p:nvSpPr>
            <p:cNvPr id="13326" name="Text Box 15"/>
            <p:cNvSpPr txBox="1">
              <a:spLocks noChangeArrowheads="1"/>
            </p:cNvSpPr>
            <p:nvPr/>
          </p:nvSpPr>
          <p:spPr bwMode="gray">
            <a:xfrm>
              <a:off x="2648" y="1559"/>
              <a:ext cx="421" cy="194"/>
            </a:xfrm>
            <a:prstGeom prst="rect">
              <a:avLst/>
            </a:prstGeom>
            <a:noFill/>
            <a:ln w="9525" algn="ctr">
              <a:noFill/>
              <a:miter lim="800000"/>
              <a:headEnd/>
              <a:tailEnd/>
            </a:ln>
          </p:spPr>
          <p:txBody>
            <a:bodyPr wrap="none">
              <a:spAutoFit/>
            </a:bodyPr>
            <a:lstStyle/>
            <a:p>
              <a:pPr algn="ctr" eaLnBrk="0" hangingPunct="0"/>
              <a:r>
                <a:rPr lang="zh-CN" altLang="en-US" sz="1400">
                  <a:solidFill>
                    <a:schemeClr val="bg1"/>
                  </a:solidFill>
                </a:rPr>
                <a:t>反思二</a:t>
              </a:r>
            </a:p>
          </p:txBody>
        </p:sp>
        <p:sp>
          <p:nvSpPr>
            <p:cNvPr id="13327" name="Text Box 16"/>
            <p:cNvSpPr txBox="1">
              <a:spLocks noChangeArrowheads="1"/>
            </p:cNvSpPr>
            <p:nvPr/>
          </p:nvSpPr>
          <p:spPr bwMode="gray">
            <a:xfrm>
              <a:off x="4236" y="1247"/>
              <a:ext cx="421" cy="194"/>
            </a:xfrm>
            <a:prstGeom prst="rect">
              <a:avLst/>
            </a:prstGeom>
            <a:noFill/>
            <a:ln w="9525" algn="ctr">
              <a:noFill/>
              <a:miter lim="800000"/>
              <a:headEnd/>
              <a:tailEnd/>
            </a:ln>
          </p:spPr>
          <p:txBody>
            <a:bodyPr wrap="none">
              <a:spAutoFit/>
            </a:bodyPr>
            <a:lstStyle/>
            <a:p>
              <a:pPr algn="ctr" eaLnBrk="0" hangingPunct="0"/>
              <a:r>
                <a:rPr lang="zh-CN" altLang="en-US" sz="1400">
                  <a:solidFill>
                    <a:srgbClr val="FFFFFF"/>
                  </a:solidFill>
                </a:rPr>
                <a:t>反思三</a:t>
              </a:r>
            </a:p>
          </p:txBody>
        </p:sp>
        <p:grpSp>
          <p:nvGrpSpPr>
            <p:cNvPr id="3" name="Group 17"/>
            <p:cNvGrpSpPr>
              <a:grpSpLocks/>
            </p:cNvGrpSpPr>
            <p:nvPr/>
          </p:nvGrpSpPr>
          <p:grpSpPr bwMode="auto">
            <a:xfrm>
              <a:off x="576" y="1829"/>
              <a:ext cx="1446" cy="2101"/>
              <a:chOff x="576" y="1829"/>
              <a:chExt cx="1446" cy="2101"/>
            </a:xfrm>
          </p:grpSpPr>
          <p:sp>
            <p:nvSpPr>
              <p:cNvPr id="13331" name="AutoShape 18"/>
              <p:cNvSpPr>
                <a:spLocks noChangeArrowheads="1"/>
              </p:cNvSpPr>
              <p:nvPr/>
            </p:nvSpPr>
            <p:spPr bwMode="auto">
              <a:xfrm>
                <a:off x="576" y="1942"/>
                <a:ext cx="1446" cy="1988"/>
              </a:xfrm>
              <a:prstGeom prst="roundRect">
                <a:avLst>
                  <a:gd name="adj" fmla="val 4690"/>
                </a:avLst>
              </a:prstGeom>
              <a:noFill/>
              <a:ln w="57150">
                <a:solidFill>
                  <a:schemeClr val="folHlink"/>
                </a:solidFill>
                <a:round/>
                <a:headEnd/>
                <a:tailEnd/>
              </a:ln>
            </p:spPr>
            <p:txBody>
              <a:bodyPr wrap="none" anchor="ctr"/>
              <a:lstStyle/>
              <a:p>
                <a:endParaRPr lang="zh-CN" altLang="en-US"/>
              </a:p>
            </p:txBody>
          </p:sp>
          <p:sp>
            <p:nvSpPr>
              <p:cNvPr id="101395" name="AutoShape 19"/>
              <p:cNvSpPr>
                <a:spLocks noChangeArrowheads="1"/>
              </p:cNvSpPr>
              <p:nvPr/>
            </p:nvSpPr>
            <p:spPr bwMode="gray">
              <a:xfrm>
                <a:off x="712" y="1852"/>
                <a:ext cx="1174" cy="181"/>
              </a:xfrm>
              <a:prstGeom prst="roundRect">
                <a:avLst>
                  <a:gd name="adj" fmla="val 50000"/>
                </a:avLst>
              </a:prstGeom>
              <a:gradFill rotWithShape="1">
                <a:gsLst>
                  <a:gs pos="0">
                    <a:schemeClr val="folHlink">
                      <a:gamma/>
                      <a:shade val="38824"/>
                      <a:invGamma/>
                    </a:schemeClr>
                  </a:gs>
                  <a:gs pos="50000">
                    <a:schemeClr val="folHlink"/>
                  </a:gs>
                  <a:gs pos="100000">
                    <a:schemeClr val="folHlink">
                      <a:gamma/>
                      <a:shade val="38824"/>
                      <a:invGamma/>
                    </a:schemeClr>
                  </a:gs>
                </a:gsLst>
                <a:lin ang="5400000" scaled="1"/>
              </a:gradFill>
              <a:ln w="9525">
                <a:noFill/>
                <a:round/>
                <a:headEnd/>
                <a:tailEnd/>
              </a:ln>
              <a:effectLst/>
            </p:spPr>
            <p:txBody>
              <a:bodyPr wrap="none" anchor="ctr"/>
              <a:lstStyle/>
              <a:p>
                <a:pPr>
                  <a:defRPr/>
                </a:pPr>
                <a:endParaRPr lang="zh-CN" altLang="en-US">
                  <a:latin typeface="Arial" pitchFamily="34" charset="0"/>
                  <a:ea typeface="宋体" pitchFamily="2" charset="-122"/>
                </a:endParaRPr>
              </a:p>
            </p:txBody>
          </p:sp>
          <p:sp>
            <p:nvSpPr>
              <p:cNvPr id="13333" name="AutoShape 20"/>
              <p:cNvSpPr>
                <a:spLocks noChangeArrowheads="1"/>
              </p:cNvSpPr>
              <p:nvPr/>
            </p:nvSpPr>
            <p:spPr bwMode="auto">
              <a:xfrm flipH="1">
                <a:off x="1773" y="1897"/>
                <a:ext cx="45" cy="91"/>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3334" name="AutoShape 21"/>
              <p:cNvSpPr>
                <a:spLocks noChangeArrowheads="1"/>
              </p:cNvSpPr>
              <p:nvPr/>
            </p:nvSpPr>
            <p:spPr bwMode="auto">
              <a:xfrm flipH="1">
                <a:off x="776" y="1897"/>
                <a:ext cx="46" cy="91"/>
              </a:xfrm>
              <a:prstGeom prst="octagon">
                <a:avLst>
                  <a:gd name="adj" fmla="val 29287"/>
                </a:avLst>
              </a:prstGeom>
              <a:solidFill>
                <a:schemeClr val="bg1"/>
              </a:solidFill>
              <a:ln w="9525">
                <a:noFill/>
                <a:miter lim="800000"/>
                <a:headEnd/>
                <a:tailEnd/>
              </a:ln>
            </p:spPr>
            <p:txBody>
              <a:bodyPr wrap="none" anchor="ctr"/>
              <a:lstStyle/>
              <a:p>
                <a:endParaRPr lang="zh-CN" altLang="en-US"/>
              </a:p>
            </p:txBody>
          </p:sp>
          <p:sp>
            <p:nvSpPr>
              <p:cNvPr id="13335" name="Text Box 22"/>
              <p:cNvSpPr txBox="1">
                <a:spLocks noChangeArrowheads="1"/>
              </p:cNvSpPr>
              <p:nvPr/>
            </p:nvSpPr>
            <p:spPr bwMode="gray">
              <a:xfrm>
                <a:off x="1068" y="1829"/>
                <a:ext cx="421" cy="194"/>
              </a:xfrm>
              <a:prstGeom prst="rect">
                <a:avLst/>
              </a:prstGeom>
              <a:noFill/>
              <a:ln w="9525" algn="ctr">
                <a:noFill/>
                <a:miter lim="800000"/>
                <a:headEnd/>
                <a:tailEnd/>
              </a:ln>
            </p:spPr>
            <p:txBody>
              <a:bodyPr wrap="none">
                <a:spAutoFit/>
              </a:bodyPr>
              <a:lstStyle/>
              <a:p>
                <a:pPr algn="ctr" eaLnBrk="0" hangingPunct="0"/>
                <a:r>
                  <a:rPr lang="zh-CN" altLang="en-US" sz="1400">
                    <a:solidFill>
                      <a:schemeClr val="bg1"/>
                    </a:solidFill>
                  </a:rPr>
                  <a:t>反思一</a:t>
                </a:r>
              </a:p>
            </p:txBody>
          </p:sp>
          <p:sp>
            <p:nvSpPr>
              <p:cNvPr id="13336" name="Text Box 23"/>
              <p:cNvSpPr txBox="1">
                <a:spLocks noChangeArrowheads="1"/>
              </p:cNvSpPr>
              <p:nvPr/>
            </p:nvSpPr>
            <p:spPr bwMode="auto">
              <a:xfrm>
                <a:off x="624" y="2106"/>
                <a:ext cx="1344" cy="756"/>
              </a:xfrm>
              <a:prstGeom prst="rect">
                <a:avLst/>
              </a:prstGeom>
              <a:noFill/>
              <a:ln w="9525" algn="ctr">
                <a:noFill/>
                <a:miter lim="800000"/>
                <a:headEnd/>
                <a:tailEnd/>
              </a:ln>
            </p:spPr>
            <p:txBody>
              <a:bodyPr>
                <a:spAutoFit/>
              </a:bodyPr>
              <a:lstStyle/>
              <a:p>
                <a:pPr eaLnBrk="0" hangingPunct="0"/>
                <a:r>
                  <a:rPr lang="zh-CN" altLang="en-US" sz="2400" b="1">
                    <a:solidFill>
                      <a:srgbClr val="000000"/>
                    </a:solidFill>
                    <a:ea typeface="仿宋_GB2312" pitchFamily="49" charset="-122"/>
                  </a:rPr>
                  <a:t>在合同中对质量检验等相关条款的约定</a:t>
                </a:r>
                <a:endParaRPr lang="zh-CN" altLang="en-US" sz="2400">
                  <a:solidFill>
                    <a:srgbClr val="000000"/>
                  </a:solidFill>
                  <a:ea typeface="仿宋_GB2312" pitchFamily="49" charset="-122"/>
                </a:endParaRPr>
              </a:p>
            </p:txBody>
          </p:sp>
        </p:grpSp>
        <p:sp>
          <p:nvSpPr>
            <p:cNvPr id="13329" name="Text Box 24"/>
            <p:cNvSpPr txBox="1">
              <a:spLocks noChangeArrowheads="1"/>
            </p:cNvSpPr>
            <p:nvPr/>
          </p:nvSpPr>
          <p:spPr bwMode="auto">
            <a:xfrm>
              <a:off x="2208" y="1818"/>
              <a:ext cx="1344" cy="1221"/>
            </a:xfrm>
            <a:prstGeom prst="rect">
              <a:avLst/>
            </a:prstGeom>
            <a:noFill/>
            <a:ln w="9525" algn="ctr">
              <a:noFill/>
              <a:miter lim="800000"/>
              <a:headEnd/>
              <a:tailEnd/>
            </a:ln>
          </p:spPr>
          <p:txBody>
            <a:bodyPr>
              <a:spAutoFit/>
            </a:bodyPr>
            <a:lstStyle/>
            <a:p>
              <a:pPr eaLnBrk="0" hangingPunct="0"/>
              <a:r>
                <a:rPr lang="zh-CN" altLang="en-US" sz="2400" b="1">
                  <a:solidFill>
                    <a:srgbClr val="000000"/>
                  </a:solidFill>
                  <a:ea typeface="仿宋_GB2312" pitchFamily="49" charset="-122"/>
                </a:rPr>
                <a:t>保留完整的贸易单证、函电，举证材料是否可以支持主张</a:t>
              </a:r>
              <a:endParaRPr lang="zh-CN" altLang="en-US" sz="2400">
                <a:solidFill>
                  <a:srgbClr val="000000"/>
                </a:solidFill>
                <a:ea typeface="仿宋_GB2312" pitchFamily="49" charset="-122"/>
              </a:endParaRPr>
            </a:p>
          </p:txBody>
        </p:sp>
        <p:sp>
          <p:nvSpPr>
            <p:cNvPr id="13330" name="Text Box 25"/>
            <p:cNvSpPr txBox="1">
              <a:spLocks noChangeArrowheads="1"/>
            </p:cNvSpPr>
            <p:nvPr/>
          </p:nvSpPr>
          <p:spPr bwMode="auto">
            <a:xfrm>
              <a:off x="3792" y="1482"/>
              <a:ext cx="1344" cy="989"/>
            </a:xfrm>
            <a:prstGeom prst="rect">
              <a:avLst/>
            </a:prstGeom>
            <a:noFill/>
            <a:ln w="9525" algn="ctr">
              <a:noFill/>
              <a:miter lim="800000"/>
              <a:headEnd/>
              <a:tailEnd/>
            </a:ln>
          </p:spPr>
          <p:txBody>
            <a:bodyPr>
              <a:spAutoFit/>
            </a:bodyPr>
            <a:lstStyle/>
            <a:p>
              <a:pPr eaLnBrk="0" hangingPunct="0"/>
              <a:r>
                <a:rPr lang="zh-CN" altLang="en-US" sz="2400" b="1">
                  <a:solidFill>
                    <a:srgbClr val="000000"/>
                  </a:solidFill>
                  <a:latin typeface="仿宋_GB2312" pitchFamily="49" charset="-122"/>
                  <a:ea typeface="仿宋_GB2312" pitchFamily="49" charset="-122"/>
                </a:rPr>
                <a:t>了解相关检验机构</a:t>
              </a:r>
            </a:p>
            <a:p>
              <a:pPr eaLnBrk="0" hangingPunct="0"/>
              <a:r>
                <a:rPr lang="en-US" altLang="zh-CN" sz="2400" b="1">
                  <a:solidFill>
                    <a:srgbClr val="000000"/>
                  </a:solidFill>
                  <a:latin typeface="仿宋_GB2312" pitchFamily="49" charset="-122"/>
                  <a:ea typeface="仿宋_GB2312" pitchFamily="49" charset="-122"/>
                </a:rPr>
                <a:t>SGS/LR/UL/SEMKO</a:t>
              </a:r>
              <a:r>
                <a:rPr lang="en-US" altLang="zh-CN" sz="2400" b="1">
                  <a:solidFill>
                    <a:srgbClr val="000000"/>
                  </a:solidFill>
                  <a:ea typeface="仿宋_GB2312" pitchFamily="49" charset="-122"/>
                </a:rPr>
                <a:t>…</a:t>
              </a:r>
              <a:endParaRPr lang="en-US" altLang="zh-CN" sz="2400">
                <a:solidFill>
                  <a:srgbClr val="000000"/>
                </a:solidFill>
                <a:latin typeface="仿宋_GB2312" pitchFamily="49" charset="-122"/>
                <a:ea typeface="仿宋_GB2312" pitchFamily="49"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95300" y="571480"/>
            <a:ext cx="8915400" cy="928694"/>
          </a:xfrm>
        </p:spPr>
        <p:txBody>
          <a:bodyPr/>
          <a:lstStyle/>
          <a:p>
            <a:pPr eaLnBrk="1" hangingPunct="1"/>
            <a:r>
              <a:rPr lang="en-US" altLang="zh-CN" sz="3600" b="1" dirty="0" smtClean="0"/>
              <a:t>3</a:t>
            </a:r>
            <a:r>
              <a:rPr lang="zh-CN" altLang="en-US" sz="3600" b="1" dirty="0" smtClean="0"/>
              <a:t>、买方拒收案件实例</a:t>
            </a:r>
          </a:p>
        </p:txBody>
      </p:sp>
      <p:sp>
        <p:nvSpPr>
          <p:cNvPr id="102404" name="AutoShape 4"/>
          <p:cNvSpPr>
            <a:spLocks noChangeArrowheads="1"/>
          </p:cNvSpPr>
          <p:nvPr/>
        </p:nvSpPr>
        <p:spPr bwMode="gray">
          <a:xfrm>
            <a:off x="2691475" y="1557339"/>
            <a:ext cx="4557448" cy="644525"/>
          </a:xfrm>
          <a:prstGeom prst="plaque">
            <a:avLst>
              <a:gd name="adj" fmla="val 16667"/>
            </a:avLst>
          </a:prstGeom>
          <a:gradFill rotWithShape="1">
            <a:gsLst>
              <a:gs pos="0">
                <a:schemeClr val="bg1"/>
              </a:gs>
              <a:gs pos="50000">
                <a:schemeClr val="accent1"/>
              </a:gs>
              <a:gs pos="100000">
                <a:schemeClr val="bg1"/>
              </a:gs>
            </a:gsLst>
            <a:lin ang="5400000" scaled="1"/>
          </a:gradFill>
          <a:ln w="12700" algn="ctr">
            <a:noFill/>
            <a:miter lim="800000"/>
            <a:headEnd/>
            <a:tailEnd/>
          </a:ln>
          <a:effectLst>
            <a:outerShdw dist="107763" dir="8100000" algn="ctr" rotWithShape="0">
              <a:schemeClr val="bg2">
                <a:alpha val="50000"/>
              </a:schemeClr>
            </a:outerShdw>
          </a:effectLst>
        </p:spPr>
        <p:txBody>
          <a:bodyPr wrap="none" anchor="ctr"/>
          <a:lstStyle/>
          <a:p>
            <a:pPr defTabSz="865188" latinLnBrk="1">
              <a:defRPr/>
            </a:pPr>
            <a:r>
              <a:rPr kumimoji="1" lang="zh-CN" altLang="en-US" sz="2500" b="1" dirty="0" smtClean="0">
                <a:latin typeface="DotumChe" pitchFamily="49" charset="-127"/>
                <a:ea typeface="DotumChe" pitchFamily="49" charset="-127"/>
              </a:rPr>
              <a:t>案情</a:t>
            </a:r>
            <a:r>
              <a:rPr kumimoji="1" lang="zh-CN" altLang="en-US" sz="2500" b="1" dirty="0">
                <a:latin typeface="DotumChe" pitchFamily="49" charset="-127"/>
                <a:ea typeface="DotumChe" pitchFamily="49" charset="-127"/>
              </a:rPr>
              <a:t>说明</a:t>
            </a:r>
          </a:p>
        </p:txBody>
      </p:sp>
      <p:grpSp>
        <p:nvGrpSpPr>
          <p:cNvPr id="2" name="Group 6"/>
          <p:cNvGrpSpPr>
            <a:grpSpLocks/>
          </p:cNvGrpSpPr>
          <p:nvPr/>
        </p:nvGrpSpPr>
        <p:grpSpPr bwMode="auto">
          <a:xfrm>
            <a:off x="1129904" y="2420938"/>
            <a:ext cx="7568803" cy="4032250"/>
            <a:chOff x="981" y="1705"/>
            <a:chExt cx="3850" cy="2251"/>
          </a:xfrm>
        </p:grpSpPr>
        <p:sp>
          <p:nvSpPr>
            <p:cNvPr id="14342" name="Oval 7"/>
            <p:cNvSpPr>
              <a:spLocks noChangeArrowheads="1"/>
            </p:cNvSpPr>
            <p:nvPr/>
          </p:nvSpPr>
          <p:spPr bwMode="auto">
            <a:xfrm>
              <a:off x="981" y="1705"/>
              <a:ext cx="3850" cy="2251"/>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02408" name="Rectangle 8"/>
            <p:cNvSpPr>
              <a:spLocks noChangeArrowheads="1"/>
            </p:cNvSpPr>
            <p:nvPr/>
          </p:nvSpPr>
          <p:spPr bwMode="gray">
            <a:xfrm>
              <a:off x="2244" y="1904"/>
              <a:ext cx="1296" cy="239"/>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ko-KR" sz="1800" b="1">
                <a:effectLst>
                  <a:outerShdw blurRad="38100" dist="38100" dir="2700000" algn="tl">
                    <a:srgbClr val="C0C0C0"/>
                  </a:outerShdw>
                </a:effectLst>
                <a:latin typeface="Verdana" pitchFamily="34" charset="0"/>
                <a:ea typeface="Gulim" pitchFamily="34" charset="-127"/>
              </a:endParaRPr>
            </a:p>
          </p:txBody>
        </p:sp>
      </p:grpSp>
      <p:sp>
        <p:nvSpPr>
          <p:cNvPr id="14341" name="Rectangle 10"/>
          <p:cNvSpPr>
            <a:spLocks noGrp="1" noChangeArrowheads="1"/>
          </p:cNvSpPr>
          <p:nvPr>
            <p:ph type="body" sz="half" idx="1"/>
          </p:nvPr>
        </p:nvSpPr>
        <p:spPr>
          <a:xfrm>
            <a:off x="1910690" y="2420939"/>
            <a:ext cx="6007232" cy="3673475"/>
          </a:xfrm>
        </p:spPr>
        <p:txBody>
          <a:bodyPr/>
          <a:lstStyle/>
          <a:p>
            <a:pPr eaLnBrk="1" hangingPunct="1"/>
            <a:endParaRPr lang="en-US" altLang="zh-CN" b="1" smtClean="0">
              <a:latin typeface="仿宋_GB2312" pitchFamily="49" charset="-122"/>
              <a:ea typeface="仿宋_GB2312" pitchFamily="49" charset="-122"/>
            </a:endParaRPr>
          </a:p>
          <a:p>
            <a:pPr eaLnBrk="1" hangingPunct="1">
              <a:buFont typeface="Wingdings" pitchFamily="2" charset="2"/>
              <a:buNone/>
            </a:pPr>
            <a:r>
              <a:rPr lang="en-US" altLang="zh-CN" b="1" smtClean="0">
                <a:latin typeface="仿宋_GB2312" pitchFamily="49" charset="-122"/>
                <a:ea typeface="仿宋_GB2312" pitchFamily="49" charset="-122"/>
              </a:rPr>
              <a:t> </a:t>
            </a:r>
            <a:r>
              <a:rPr lang="zh-CN" altLang="en-US" b="1" smtClean="0">
                <a:latin typeface="仿宋_GB2312" pitchFamily="49" charset="-122"/>
                <a:ea typeface="仿宋_GB2312" pitchFamily="49" charset="-122"/>
              </a:rPr>
              <a:t>保户</a:t>
            </a:r>
            <a:r>
              <a:rPr lang="en-US" altLang="zh-CN" b="1" smtClean="0">
                <a:latin typeface="仿宋_GB2312" pitchFamily="49" charset="-122"/>
                <a:ea typeface="仿宋_GB2312" pitchFamily="49" charset="-122"/>
              </a:rPr>
              <a:t>A</a:t>
            </a:r>
            <a:r>
              <a:rPr lang="zh-CN" altLang="en-US" b="1" smtClean="0">
                <a:latin typeface="仿宋_GB2312" pitchFamily="49" charset="-122"/>
                <a:ea typeface="仿宋_GB2312" pitchFamily="49" charset="-122"/>
              </a:rPr>
              <a:t>于</a:t>
            </a:r>
            <a:r>
              <a:rPr lang="en-US" altLang="zh-CN" b="1" smtClean="0">
                <a:latin typeface="仿宋_GB2312" pitchFamily="49" charset="-122"/>
                <a:ea typeface="仿宋_GB2312" pitchFamily="49" charset="-122"/>
              </a:rPr>
              <a:t>2009-8</a:t>
            </a:r>
            <a:r>
              <a:rPr lang="zh-CN" altLang="en-US" b="1" smtClean="0">
                <a:latin typeface="仿宋_GB2312" pitchFamily="49" charset="-122"/>
                <a:ea typeface="仿宋_GB2312" pitchFamily="49" charset="-122"/>
              </a:rPr>
              <a:t>月向斯里兰卡买方</a:t>
            </a:r>
            <a:r>
              <a:rPr lang="en-US" altLang="zh-CN" b="1" smtClean="0">
                <a:latin typeface="仿宋_GB2312" pitchFamily="49" charset="-122"/>
                <a:ea typeface="仿宋_GB2312" pitchFamily="49" charset="-122"/>
              </a:rPr>
              <a:t>B</a:t>
            </a:r>
            <a:r>
              <a:rPr lang="zh-CN" altLang="en-US" b="1" smtClean="0">
                <a:latin typeface="仿宋_GB2312" pitchFamily="49" charset="-122"/>
                <a:ea typeface="仿宋_GB2312" pitchFamily="49" charset="-122"/>
              </a:rPr>
              <a:t>出运了一批植物提取物，申报发票金额</a:t>
            </a:r>
            <a:r>
              <a:rPr lang="en-US" altLang="zh-CN" b="1" smtClean="0">
                <a:latin typeface="仿宋_GB2312" pitchFamily="49" charset="-122"/>
                <a:ea typeface="仿宋_GB2312" pitchFamily="49" charset="-122"/>
              </a:rPr>
              <a:t>USD49200.00,</a:t>
            </a:r>
            <a:r>
              <a:rPr lang="zh-CN" altLang="en-US" b="1" smtClean="0">
                <a:latin typeface="仿宋_GB2312" pitchFamily="49" charset="-122"/>
                <a:ea typeface="仿宋_GB2312" pitchFamily="49" charset="-122"/>
              </a:rPr>
              <a:t>申报支付方式</a:t>
            </a:r>
            <a:r>
              <a:rPr lang="en-US" altLang="zh-CN" b="1" smtClean="0">
                <a:latin typeface="仿宋_GB2312" pitchFamily="49" charset="-122"/>
                <a:ea typeface="仿宋_GB2312" pitchFamily="49" charset="-122"/>
              </a:rPr>
              <a:t>D/P60</a:t>
            </a:r>
            <a:r>
              <a:rPr lang="zh-CN" altLang="en-US" b="1" smtClean="0">
                <a:latin typeface="仿宋_GB2312" pitchFamily="49" charset="-122"/>
                <a:ea typeface="仿宋_GB2312" pitchFamily="49" charset="-122"/>
              </a:rPr>
              <a:t>天，</a:t>
            </a:r>
            <a:r>
              <a:rPr lang="en-US" altLang="zh-CN" b="1" smtClean="0">
                <a:latin typeface="仿宋_GB2312" pitchFamily="49" charset="-122"/>
                <a:ea typeface="仿宋_GB2312" pitchFamily="49" charset="-122"/>
              </a:rPr>
              <a:t>9-17</a:t>
            </a:r>
            <a:r>
              <a:rPr lang="zh-CN" altLang="en-US" b="1" smtClean="0">
                <a:latin typeface="仿宋_GB2312" pitchFamily="49" charset="-122"/>
                <a:ea typeface="仿宋_GB2312" pitchFamily="49" charset="-122"/>
              </a:rPr>
              <a:t>日保户以买方拒收的原因向我司报损（货物于</a:t>
            </a:r>
          </a:p>
          <a:p>
            <a:pPr algn="ctr" eaLnBrk="1" hangingPunct="1">
              <a:buFont typeface="Wingdings" pitchFamily="2" charset="2"/>
              <a:buNone/>
            </a:pPr>
            <a:r>
              <a:rPr lang="en-US" altLang="zh-CN" b="1" smtClean="0">
                <a:latin typeface="仿宋_GB2312" pitchFamily="49" charset="-122"/>
                <a:ea typeface="仿宋_GB2312" pitchFamily="49" charset="-122"/>
              </a:rPr>
              <a:t>9-14</a:t>
            </a:r>
            <a:r>
              <a:rPr lang="zh-CN" altLang="en-US" b="1" smtClean="0">
                <a:latin typeface="仿宋_GB2312" pitchFamily="49" charset="-122"/>
                <a:ea typeface="仿宋_GB2312" pitchFamily="49" charset="-122"/>
              </a:rPr>
              <a:t>日抵达港口）</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286405" y="1989138"/>
            <a:ext cx="7152614" cy="1517650"/>
            <a:chOff x="748" y="2526"/>
            <a:chExt cx="4218" cy="1050"/>
          </a:xfrm>
        </p:grpSpPr>
        <p:sp>
          <p:nvSpPr>
            <p:cNvPr id="15373" name="Oval 5"/>
            <p:cNvSpPr>
              <a:spLocks noChangeArrowheads="1"/>
            </p:cNvSpPr>
            <p:nvPr/>
          </p:nvSpPr>
          <p:spPr bwMode="auto">
            <a:xfrm>
              <a:off x="748" y="2531"/>
              <a:ext cx="4218" cy="1045"/>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09574" name="Rectangle 6"/>
            <p:cNvSpPr>
              <a:spLocks noChangeArrowheads="1"/>
            </p:cNvSpPr>
            <p:nvPr/>
          </p:nvSpPr>
          <p:spPr bwMode="gray">
            <a:xfrm>
              <a:off x="2396" y="2526"/>
              <a:ext cx="831" cy="241"/>
            </a:xfrm>
            <a:prstGeom prst="rect">
              <a:avLst/>
            </a:prstGeom>
            <a:noFill/>
            <a:ln w="9525">
              <a:noFill/>
              <a:miter lim="800000"/>
              <a:headEnd/>
              <a:tailEnd/>
            </a:ln>
            <a:effectLst/>
          </p:spPr>
          <p:txBody>
            <a:bodyPr wrap="none" anchor="ctr"/>
            <a:lstStyle/>
            <a:p>
              <a:pPr algn="ctr" eaLnBrk="0" hangingPunct="0">
                <a:buFont typeface="Wingdings" pitchFamily="2" charset="2"/>
                <a:buNone/>
                <a:defRPr/>
              </a:pPr>
              <a:r>
                <a:rPr lang="en-US" altLang="ko-KR" sz="1800" b="1" dirty="0">
                  <a:effectLst>
                    <a:outerShdw blurRad="38100" dist="38100" dir="2700000" algn="tl">
                      <a:srgbClr val="C0C0C0"/>
                    </a:outerShdw>
                  </a:effectLst>
                  <a:latin typeface="Verdana" pitchFamily="34" charset="0"/>
                  <a:ea typeface="Gulim" pitchFamily="34" charset="-127"/>
                </a:rPr>
                <a:t>1.</a:t>
              </a:r>
              <a:r>
                <a:rPr lang="en-US" altLang="zh-CN" sz="1800" b="1" dirty="0">
                  <a:effectLst>
                    <a:outerShdw blurRad="38100" dist="38100" dir="2700000" algn="tl">
                      <a:srgbClr val="C0C0C0"/>
                    </a:outerShdw>
                  </a:effectLst>
                  <a:latin typeface="Verdana" pitchFamily="34" charset="0"/>
                  <a:ea typeface="Gulim" pitchFamily="34" charset="-127"/>
                </a:rPr>
                <a:t> </a:t>
              </a:r>
            </a:p>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r>
                <a:rPr lang="en-US" altLang="zh-CN" sz="2000" b="1" dirty="0">
                  <a:effectLst>
                    <a:outerShdw blurRad="38100" dist="38100" dir="2700000" algn="tl">
                      <a:srgbClr val="C0C0C0"/>
                    </a:outerShdw>
                  </a:effectLst>
                  <a:latin typeface="仿宋_GB2312" pitchFamily="49" charset="-122"/>
                  <a:ea typeface="仿宋_GB2312" pitchFamily="49" charset="-122"/>
                </a:rPr>
                <a:t> </a:t>
              </a:r>
              <a:r>
                <a:rPr lang="zh-CN" altLang="en-US" sz="2000" b="1" dirty="0">
                  <a:effectLst>
                    <a:outerShdw blurRad="38100" dist="38100" dir="2700000" algn="tl">
                      <a:srgbClr val="C0C0C0"/>
                    </a:outerShdw>
                  </a:effectLst>
                  <a:latin typeface="仿宋_GB2312" pitchFamily="49" charset="-122"/>
                  <a:ea typeface="仿宋_GB2312" pitchFamily="49" charset="-122"/>
                </a:rPr>
                <a:t>与保户沟通得知，买方提出更改支付方式为</a:t>
              </a:r>
              <a:r>
                <a:rPr lang="en-US" altLang="zh-CN" sz="2000" b="1" dirty="0">
                  <a:effectLst>
                    <a:outerShdw blurRad="38100" dist="38100" dir="2700000" algn="tl">
                      <a:srgbClr val="C0C0C0"/>
                    </a:outerShdw>
                  </a:effectLst>
                  <a:latin typeface="仿宋_GB2312" pitchFamily="49" charset="-122"/>
                  <a:ea typeface="仿宋_GB2312" pitchFamily="49" charset="-122"/>
                </a:rPr>
                <a:t>D/A</a:t>
              </a:r>
              <a:r>
                <a:rPr lang="zh-CN" altLang="en-US" sz="2000" b="1" dirty="0">
                  <a:effectLst>
                    <a:outerShdw blurRad="38100" dist="38100" dir="2700000" algn="tl">
                      <a:srgbClr val="C0C0C0"/>
                    </a:outerShdw>
                  </a:effectLst>
                  <a:latin typeface="仿宋_GB2312" pitchFamily="49" charset="-122"/>
                  <a:ea typeface="仿宋_GB2312" pitchFamily="49" charset="-122"/>
                </a:rPr>
                <a:t>，否则拒收</a:t>
              </a:r>
              <a:endParaRPr lang="ko-KR" altLang="en-US" sz="1800" b="1" dirty="0">
                <a:effectLst>
                  <a:outerShdw blurRad="38100" dist="38100" dir="2700000" algn="tl">
                    <a:srgbClr val="C0C0C0"/>
                  </a:outerShdw>
                </a:effectLst>
                <a:latin typeface="Verdana" pitchFamily="34" charset="0"/>
                <a:ea typeface="Gulim" pitchFamily="34" charset="-127"/>
              </a:endParaRPr>
            </a:p>
          </p:txBody>
        </p:sp>
      </p:grpSp>
      <p:grpSp>
        <p:nvGrpSpPr>
          <p:cNvPr id="3" name="Group 7"/>
          <p:cNvGrpSpPr>
            <a:grpSpLocks/>
          </p:cNvGrpSpPr>
          <p:nvPr/>
        </p:nvGrpSpPr>
        <p:grpSpPr bwMode="auto">
          <a:xfrm>
            <a:off x="1520297" y="3284538"/>
            <a:ext cx="6918722" cy="1517650"/>
            <a:chOff x="748" y="2526"/>
            <a:chExt cx="4218" cy="1050"/>
          </a:xfrm>
        </p:grpSpPr>
        <p:sp>
          <p:nvSpPr>
            <p:cNvPr id="15371" name="Oval 8"/>
            <p:cNvSpPr>
              <a:spLocks noChangeArrowheads="1"/>
            </p:cNvSpPr>
            <p:nvPr/>
          </p:nvSpPr>
          <p:spPr bwMode="auto">
            <a:xfrm>
              <a:off x="748" y="2531"/>
              <a:ext cx="4218" cy="1045"/>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09577" name="Rectangle 9"/>
            <p:cNvSpPr>
              <a:spLocks noChangeArrowheads="1"/>
            </p:cNvSpPr>
            <p:nvPr/>
          </p:nvSpPr>
          <p:spPr bwMode="gray">
            <a:xfrm>
              <a:off x="2396" y="2526"/>
              <a:ext cx="830" cy="241"/>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endParaRPr lang="en-US" altLang="zh-CN" sz="1800" b="1" dirty="0">
                <a:effectLst>
                  <a:outerShdw blurRad="38100" dist="38100" dir="2700000" algn="tl">
                    <a:srgbClr val="C0C0C0"/>
                  </a:outerShdw>
                </a:effectLst>
                <a:latin typeface="Verdana" pitchFamily="34" charset="0"/>
                <a:ea typeface="Gulim" pitchFamily="34" charset="-127"/>
              </a:endParaRPr>
            </a:p>
            <a:p>
              <a:pPr algn="ctr" eaLnBrk="0" hangingPunct="0">
                <a:buFont typeface="Wingdings" pitchFamily="2" charset="2"/>
                <a:buNone/>
                <a:defRPr/>
              </a:pPr>
              <a:r>
                <a:rPr lang="zh-CN" altLang="en-US" sz="2000" b="1" dirty="0">
                  <a:effectLst>
                    <a:outerShdw blurRad="38100" dist="38100" dir="2700000" algn="tl">
                      <a:srgbClr val="C0C0C0"/>
                    </a:outerShdw>
                  </a:effectLst>
                  <a:latin typeface="仿宋_GB2312" pitchFamily="49" charset="-122"/>
                  <a:ea typeface="仿宋_GB2312" pitchFamily="49" charset="-122"/>
                </a:rPr>
                <a:t>要求保户提供拒收货物处理预案，</a:t>
              </a:r>
            </a:p>
            <a:p>
              <a:pPr algn="ctr" eaLnBrk="0" hangingPunct="0">
                <a:buFont typeface="Wingdings" pitchFamily="2" charset="2"/>
                <a:buNone/>
                <a:defRPr/>
              </a:pPr>
              <a:r>
                <a:rPr lang="zh-CN" altLang="en-US" sz="2000" b="1" dirty="0">
                  <a:effectLst>
                    <a:outerShdw blurRad="38100" dist="38100" dir="2700000" algn="tl">
                      <a:srgbClr val="C0C0C0"/>
                    </a:outerShdw>
                  </a:effectLst>
                  <a:latin typeface="仿宋_GB2312" pitchFamily="49" charset="-122"/>
                  <a:ea typeface="仿宋_GB2312" pitchFamily="49" charset="-122"/>
                </a:rPr>
                <a:t>考虑继续放货、转卖、退运的可能及损失大小。</a:t>
              </a:r>
            </a:p>
            <a:p>
              <a:pPr algn="ctr" eaLnBrk="0" hangingPunct="0">
                <a:buFont typeface="Wingdings" pitchFamily="2" charset="2"/>
                <a:buNone/>
                <a:defRPr/>
              </a:pPr>
              <a:r>
                <a:rPr lang="zh-CN" altLang="en-US" sz="2000" b="1" dirty="0">
                  <a:effectLst>
                    <a:outerShdw blurRad="38100" dist="38100" dir="2700000" algn="tl">
                      <a:srgbClr val="C0C0C0"/>
                    </a:outerShdw>
                  </a:effectLst>
                  <a:latin typeface="仿宋_GB2312" pitchFamily="49" charset="-122"/>
                  <a:ea typeface="仿宋_GB2312" pitchFamily="49" charset="-122"/>
                </a:rPr>
                <a:t>要求保户立刻委托我司介入勘察。</a:t>
              </a:r>
            </a:p>
          </p:txBody>
        </p:sp>
      </p:grpSp>
      <p:grpSp>
        <p:nvGrpSpPr>
          <p:cNvPr id="4" name="Group 10"/>
          <p:cNvGrpSpPr>
            <a:grpSpLocks/>
          </p:cNvGrpSpPr>
          <p:nvPr/>
        </p:nvGrpSpPr>
        <p:grpSpPr bwMode="auto">
          <a:xfrm>
            <a:off x="2768865" y="1268414"/>
            <a:ext cx="4557448" cy="644525"/>
            <a:chOff x="1121" y="1334"/>
            <a:chExt cx="3558" cy="406"/>
          </a:xfrm>
        </p:grpSpPr>
        <p:sp>
          <p:nvSpPr>
            <p:cNvPr id="109579" name="AutoShape 11"/>
            <p:cNvSpPr>
              <a:spLocks noChangeArrowheads="1"/>
            </p:cNvSpPr>
            <p:nvPr/>
          </p:nvSpPr>
          <p:spPr bwMode="gray">
            <a:xfrm>
              <a:off x="1121" y="1334"/>
              <a:ext cx="3558" cy="406"/>
            </a:xfrm>
            <a:prstGeom prst="plaque">
              <a:avLst>
                <a:gd name="adj" fmla="val 16667"/>
              </a:avLst>
            </a:prstGeom>
            <a:gradFill rotWithShape="1">
              <a:gsLst>
                <a:gs pos="0">
                  <a:schemeClr val="bg1"/>
                </a:gs>
                <a:gs pos="50000">
                  <a:schemeClr val="accent1"/>
                </a:gs>
                <a:gs pos="100000">
                  <a:schemeClr val="bg1"/>
                </a:gs>
              </a:gsLst>
              <a:lin ang="5400000" scaled="1"/>
            </a:gradFill>
            <a:ln w="12700" algn="ctr">
              <a:noFill/>
              <a:miter lim="800000"/>
              <a:headEnd/>
              <a:tailEnd/>
            </a:ln>
            <a:effectLst>
              <a:outerShdw dist="107763" dir="8100000" algn="ctr" rotWithShape="0">
                <a:schemeClr val="bg2">
                  <a:alpha val="50000"/>
                </a:schemeClr>
              </a:outerShdw>
            </a:effectLst>
          </p:spPr>
          <p:txBody>
            <a:bodyPr wrap="none" anchor="ctr"/>
            <a:lstStyle/>
            <a:p>
              <a:pPr defTabSz="865188" latinLnBrk="1">
                <a:defRPr/>
              </a:pPr>
              <a:endParaRPr kumimoji="1" lang="en-US" altLang="ko-KR" sz="2300">
                <a:latin typeface="DotumChe" pitchFamily="49" charset="-127"/>
                <a:ea typeface="DotumChe" pitchFamily="49" charset="-127"/>
              </a:endParaRPr>
            </a:p>
          </p:txBody>
        </p:sp>
        <p:sp>
          <p:nvSpPr>
            <p:cNvPr id="15370" name="Rectangle 12"/>
            <p:cNvSpPr>
              <a:spLocks noChangeArrowheads="1"/>
            </p:cNvSpPr>
            <p:nvPr/>
          </p:nvSpPr>
          <p:spPr bwMode="gray">
            <a:xfrm>
              <a:off x="1351" y="1410"/>
              <a:ext cx="3093" cy="264"/>
            </a:xfrm>
            <a:prstGeom prst="rect">
              <a:avLst/>
            </a:prstGeom>
            <a:solidFill>
              <a:schemeClr val="bg2">
                <a:alpha val="50195"/>
              </a:schemeClr>
            </a:solidFill>
            <a:ln w="12700" algn="ctr">
              <a:noFill/>
              <a:miter lim="800000"/>
              <a:headEnd/>
              <a:tailEnd/>
            </a:ln>
          </p:spPr>
          <p:txBody>
            <a:bodyPr wrap="none" anchor="ctr"/>
            <a:lstStyle/>
            <a:p>
              <a:pPr defTabSz="865188" latinLnBrk="1">
                <a:buFont typeface="Wingdings" pitchFamily="2" charset="2"/>
                <a:buChar char="l"/>
              </a:pPr>
              <a:r>
                <a:rPr kumimoji="1" lang="en-US" altLang="ko-KR" sz="3000" b="1" dirty="0">
                  <a:solidFill>
                    <a:srgbClr val="000099"/>
                  </a:solidFill>
                  <a:latin typeface="Verdana" pitchFamily="34" charset="0"/>
                  <a:ea typeface="DotumChe" pitchFamily="49" charset="-127"/>
                </a:rPr>
                <a:t> </a:t>
              </a:r>
              <a:r>
                <a:rPr kumimoji="1" lang="zh-CN" altLang="en-US" sz="3000" b="1" dirty="0">
                  <a:solidFill>
                    <a:srgbClr val="000099"/>
                  </a:solidFill>
                  <a:latin typeface="Verdana" pitchFamily="34" charset="0"/>
                  <a:ea typeface="DotumChe" pitchFamily="49" charset="-127"/>
                </a:rPr>
                <a:t>处理思路</a:t>
              </a:r>
              <a:endParaRPr kumimoji="1" lang="zh-CN" altLang="en-US" sz="3000" dirty="0">
                <a:solidFill>
                  <a:srgbClr val="000099"/>
                </a:solidFill>
                <a:latin typeface="Verdana" pitchFamily="34" charset="0"/>
                <a:ea typeface="DotumChe" pitchFamily="49" charset="-127"/>
              </a:endParaRPr>
            </a:p>
          </p:txBody>
        </p:sp>
      </p:grpSp>
      <p:grpSp>
        <p:nvGrpSpPr>
          <p:cNvPr id="5" name="Group 13"/>
          <p:cNvGrpSpPr>
            <a:grpSpLocks/>
          </p:cNvGrpSpPr>
          <p:nvPr/>
        </p:nvGrpSpPr>
        <p:grpSpPr bwMode="auto">
          <a:xfrm>
            <a:off x="1520297" y="4724400"/>
            <a:ext cx="6918722" cy="1517650"/>
            <a:chOff x="748" y="2526"/>
            <a:chExt cx="4218" cy="1050"/>
          </a:xfrm>
        </p:grpSpPr>
        <p:sp>
          <p:nvSpPr>
            <p:cNvPr id="15367" name="Oval 14"/>
            <p:cNvSpPr>
              <a:spLocks noChangeArrowheads="1"/>
            </p:cNvSpPr>
            <p:nvPr/>
          </p:nvSpPr>
          <p:spPr bwMode="auto">
            <a:xfrm>
              <a:off x="748" y="2531"/>
              <a:ext cx="4218" cy="1045"/>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09583" name="Rectangle 15"/>
            <p:cNvSpPr>
              <a:spLocks noChangeArrowheads="1"/>
            </p:cNvSpPr>
            <p:nvPr/>
          </p:nvSpPr>
          <p:spPr bwMode="gray">
            <a:xfrm>
              <a:off x="2396" y="2526"/>
              <a:ext cx="830" cy="241"/>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zh-CN" sz="2000" b="1" dirty="0">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2000" b="1" dirty="0">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2000" b="1" dirty="0">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2000" b="1" dirty="0">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r>
                <a:rPr lang="zh-CN" altLang="en-US" sz="2000" b="1" dirty="0">
                  <a:effectLst>
                    <a:outerShdw blurRad="38100" dist="38100" dir="2700000" algn="tl">
                      <a:srgbClr val="C0C0C0"/>
                    </a:outerShdw>
                  </a:effectLst>
                  <a:latin typeface="Verdana" pitchFamily="34" charset="0"/>
                  <a:ea typeface="仿宋_GB2312" pitchFamily="49" charset="-122"/>
                </a:rPr>
                <a:t>委托海外渠道律师核实货物状况、</a:t>
              </a:r>
            </a:p>
            <a:p>
              <a:pPr algn="ctr" eaLnBrk="0" hangingPunct="0">
                <a:buFont typeface="Wingdings" pitchFamily="2" charset="2"/>
                <a:buNone/>
                <a:defRPr/>
              </a:pPr>
              <a:r>
                <a:rPr lang="zh-CN" altLang="en-US" sz="2000" b="1" dirty="0">
                  <a:effectLst>
                    <a:outerShdw blurRad="38100" dist="38100" dir="2700000" algn="tl">
                      <a:srgbClr val="C0C0C0"/>
                    </a:outerShdw>
                  </a:effectLst>
                  <a:latin typeface="Verdana" pitchFamily="34" charset="0"/>
                  <a:ea typeface="仿宋_GB2312" pitchFamily="49" charset="-122"/>
                </a:rPr>
                <a:t>与买方及海关周旋退运诸多事宜</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zh-CN" altLang="en-US" sz="3200" b="1" smtClean="0"/>
              <a:t>处理结果</a:t>
            </a:r>
          </a:p>
        </p:txBody>
      </p:sp>
      <p:sp>
        <p:nvSpPr>
          <p:cNvPr id="17411" name="Rectangle 3"/>
          <p:cNvSpPr>
            <a:spLocks noGrp="1" noChangeArrowheads="1"/>
          </p:cNvSpPr>
          <p:nvPr>
            <p:ph type="body" idx="1"/>
          </p:nvPr>
        </p:nvSpPr>
        <p:spPr/>
        <p:txBody>
          <a:bodyPr/>
          <a:lstStyle/>
          <a:p>
            <a:pPr eaLnBrk="1" hangingPunct="1">
              <a:lnSpc>
                <a:spcPct val="90000"/>
              </a:lnSpc>
            </a:pPr>
            <a:r>
              <a:rPr lang="zh-CN" altLang="en-US" sz="2800" b="1" smtClean="0">
                <a:latin typeface="仿宋_GB2312" pitchFamily="49" charset="-122"/>
                <a:ea typeface="仿宋_GB2312" pitchFamily="49" charset="-122"/>
              </a:rPr>
              <a:t>由于买方同期拒收</a:t>
            </a:r>
            <a:r>
              <a:rPr lang="en-US" altLang="zh-CN" sz="2800" b="1" smtClean="0">
                <a:latin typeface="仿宋_GB2312" pitchFamily="49" charset="-122"/>
                <a:ea typeface="仿宋_GB2312" pitchFamily="49" charset="-122"/>
              </a:rPr>
              <a:t>25</a:t>
            </a:r>
            <a:r>
              <a:rPr lang="zh-CN" altLang="en-US" sz="2800" b="1" smtClean="0">
                <a:latin typeface="仿宋_GB2312" pitchFamily="49" charset="-122"/>
                <a:ea typeface="仿宋_GB2312" pitchFamily="49" charset="-122"/>
              </a:rPr>
              <a:t>个货柜，引起当地海关注意，故将拒收货物扣留。期间保户认为退运无望，做好全损准备，我司勘察认为，海关虽提出了很多文件要求，但是通过与买方沟通发现，买方态度消极，但是愿意配合，于是坚持收集海关提出的文件。截止</a:t>
            </a:r>
            <a:r>
              <a:rPr lang="en-US" altLang="zh-CN" sz="2800" b="1" smtClean="0">
                <a:latin typeface="仿宋_GB2312" pitchFamily="49" charset="-122"/>
                <a:ea typeface="仿宋_GB2312" pitchFamily="49" charset="-122"/>
              </a:rPr>
              <a:t>2010-7</a:t>
            </a:r>
            <a:r>
              <a:rPr lang="zh-CN" altLang="en-US" sz="2800" b="1" smtClean="0">
                <a:latin typeface="仿宋_GB2312" pitchFamily="49" charset="-122"/>
                <a:ea typeface="仿宋_GB2312" pitchFamily="49" charset="-122"/>
              </a:rPr>
              <a:t>月退运中国并成功转卖，极大的降低了损失。</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818622" y="2276475"/>
            <a:ext cx="2713831" cy="3613150"/>
            <a:chOff x="598" y="1639"/>
            <a:chExt cx="1368" cy="1751"/>
          </a:xfrm>
        </p:grpSpPr>
        <p:sp>
          <p:nvSpPr>
            <p:cNvPr id="18445" name="Oval 14"/>
            <p:cNvSpPr>
              <a:spLocks noChangeArrowheads="1"/>
            </p:cNvSpPr>
            <p:nvPr/>
          </p:nvSpPr>
          <p:spPr bwMode="auto">
            <a:xfrm>
              <a:off x="598" y="1639"/>
              <a:ext cx="1368" cy="1751"/>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11631" name="Rectangle 15"/>
            <p:cNvSpPr>
              <a:spLocks noChangeArrowheads="1"/>
            </p:cNvSpPr>
            <p:nvPr/>
          </p:nvSpPr>
          <p:spPr bwMode="gray">
            <a:xfrm>
              <a:off x="866" y="1739"/>
              <a:ext cx="831" cy="240"/>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遇到拒收风险，</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不要轻易答应</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买方提出的建议，</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迅速在同行业内收集信息，</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寻找买方拒收的真正原因</a:t>
              </a:r>
            </a:p>
          </p:txBody>
        </p:sp>
      </p:grpSp>
      <p:grpSp>
        <p:nvGrpSpPr>
          <p:cNvPr id="3" name="Group 16"/>
          <p:cNvGrpSpPr>
            <a:grpSpLocks/>
          </p:cNvGrpSpPr>
          <p:nvPr/>
        </p:nvGrpSpPr>
        <p:grpSpPr bwMode="auto">
          <a:xfrm>
            <a:off x="3627042" y="2276475"/>
            <a:ext cx="2651919" cy="3613150"/>
            <a:chOff x="598" y="1639"/>
            <a:chExt cx="1368" cy="1751"/>
          </a:xfrm>
        </p:grpSpPr>
        <p:sp>
          <p:nvSpPr>
            <p:cNvPr id="18443" name="Oval 17"/>
            <p:cNvSpPr>
              <a:spLocks noChangeArrowheads="1"/>
            </p:cNvSpPr>
            <p:nvPr/>
          </p:nvSpPr>
          <p:spPr bwMode="auto">
            <a:xfrm>
              <a:off x="598" y="1639"/>
              <a:ext cx="1368" cy="1751"/>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11634" name="Rectangle 18"/>
            <p:cNvSpPr>
              <a:spLocks noChangeArrowheads="1"/>
            </p:cNvSpPr>
            <p:nvPr/>
          </p:nvSpPr>
          <p:spPr bwMode="gray">
            <a:xfrm>
              <a:off x="866" y="1739"/>
              <a:ext cx="831" cy="240"/>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Verdana" pitchFamily="34" charset="0"/>
                <a:ea typeface="仿宋_GB2312" pitchFamily="49" charset="-122"/>
              </a:endParaRP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向律师、货贷等有</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能力协助</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减损的机构求助。</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放弃希望，</a:t>
              </a:r>
            </a:p>
            <a:p>
              <a:pPr algn="ctr" eaLnBrk="0" hangingPunct="0">
                <a:buFont typeface="Wingdings" pitchFamily="2" charset="2"/>
                <a:buNone/>
                <a:defRPr/>
              </a:pPr>
              <a:r>
                <a:rPr lang="zh-CN" altLang="en-US" sz="1800" b="1">
                  <a:effectLst>
                    <a:outerShdw blurRad="38100" dist="38100" dir="2700000" algn="tl">
                      <a:srgbClr val="C0C0C0"/>
                    </a:outerShdw>
                  </a:effectLst>
                  <a:latin typeface="Verdana" pitchFamily="34" charset="0"/>
                  <a:ea typeface="仿宋_GB2312" pitchFamily="49" charset="-122"/>
                </a:rPr>
                <a:t>一定伴随损失</a:t>
              </a:r>
            </a:p>
          </p:txBody>
        </p:sp>
      </p:grpSp>
      <p:grpSp>
        <p:nvGrpSpPr>
          <p:cNvPr id="4" name="Group 19"/>
          <p:cNvGrpSpPr>
            <a:grpSpLocks/>
          </p:cNvGrpSpPr>
          <p:nvPr/>
        </p:nvGrpSpPr>
        <p:grpSpPr bwMode="auto">
          <a:xfrm>
            <a:off x="6356350" y="2276475"/>
            <a:ext cx="2574529" cy="3500438"/>
            <a:chOff x="598" y="1639"/>
            <a:chExt cx="1368" cy="1751"/>
          </a:xfrm>
        </p:grpSpPr>
        <p:sp>
          <p:nvSpPr>
            <p:cNvPr id="18441" name="Oval 20"/>
            <p:cNvSpPr>
              <a:spLocks noChangeArrowheads="1"/>
            </p:cNvSpPr>
            <p:nvPr/>
          </p:nvSpPr>
          <p:spPr bwMode="auto">
            <a:xfrm>
              <a:off x="598" y="1639"/>
              <a:ext cx="1368" cy="1751"/>
            </a:xfrm>
            <a:prstGeom prst="ellipse">
              <a:avLst/>
            </a:prstGeom>
            <a:gradFill rotWithShape="1">
              <a:gsLst>
                <a:gs pos="0">
                  <a:schemeClr val="accent1"/>
                </a:gs>
                <a:gs pos="100000">
                  <a:schemeClr val="bg2">
                    <a:alpha val="50000"/>
                  </a:schemeClr>
                </a:gs>
              </a:gsLst>
              <a:lin ang="5400000" scaled="1"/>
            </a:gradFill>
            <a:ln w="38100">
              <a:solidFill>
                <a:schemeClr val="bg1"/>
              </a:solidFill>
              <a:prstDash val="sysDot"/>
              <a:round/>
              <a:headEnd/>
              <a:tailEnd/>
            </a:ln>
          </p:spPr>
          <p:txBody>
            <a:bodyPr wrap="none" anchor="ctr"/>
            <a:lstStyle/>
            <a:p>
              <a:pPr algn="ctr" eaLnBrk="0" hangingPunct="0"/>
              <a:endParaRPr lang="en-US" altLang="ko-KR" sz="1800">
                <a:latin typeface="Times New Roman" pitchFamily="18" charset="0"/>
                <a:ea typeface="Gulim" pitchFamily="34" charset="-127"/>
              </a:endParaRPr>
            </a:p>
          </p:txBody>
        </p:sp>
        <p:sp>
          <p:nvSpPr>
            <p:cNvPr id="111637" name="Rectangle 21"/>
            <p:cNvSpPr>
              <a:spLocks noChangeArrowheads="1"/>
            </p:cNvSpPr>
            <p:nvPr/>
          </p:nvSpPr>
          <p:spPr bwMode="gray">
            <a:xfrm>
              <a:off x="866" y="1739"/>
              <a:ext cx="832" cy="240"/>
            </a:xfrm>
            <a:prstGeom prst="rect">
              <a:avLst/>
            </a:prstGeom>
            <a:noFill/>
            <a:ln w="9525">
              <a:noFill/>
              <a:miter lim="800000"/>
              <a:headEnd/>
              <a:tailEnd/>
            </a:ln>
            <a:effectLst/>
          </p:spPr>
          <p:txBody>
            <a:bodyPr wrap="none" anchor="ctr"/>
            <a:lstStyle/>
            <a:p>
              <a:pPr algn="ctr" eaLnBrk="0" hangingPunct="0">
                <a:buFont typeface="Wingdings" pitchFamily="2" charset="2"/>
                <a:buNone/>
                <a:defRPr/>
              </a:pPr>
              <a:endParaRPr lang="en-US" altLang="zh-CN" sz="20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20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endParaRPr lang="en-US" altLang="zh-CN" sz="1800" b="1">
                <a:effectLst>
                  <a:outerShdw blurRad="38100" dist="38100" dir="2700000" algn="tl">
                    <a:srgbClr val="C0C0C0"/>
                  </a:outerShdw>
                </a:effectLst>
                <a:latin typeface="Arial" pitchFamily="34" charset="0"/>
                <a:ea typeface="宋体" pitchFamily="2" charset="-122"/>
              </a:endParaRP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毛泽东在</a:t>
              </a:r>
            </a:p>
            <a:p>
              <a:pPr algn="ctr" eaLnBrk="0" hangingPunct="0">
                <a:buFont typeface="Wingdings" pitchFamily="2" charset="2"/>
                <a:buNone/>
                <a:defRPr/>
              </a:pPr>
              <a:r>
                <a:rPr lang="en-US" altLang="zh-CN" sz="1800" b="1">
                  <a:effectLst>
                    <a:outerShdw blurRad="38100" dist="38100" dir="2700000" algn="tl">
                      <a:srgbClr val="C0C0C0"/>
                    </a:outerShdw>
                  </a:effectLst>
                  <a:latin typeface="Arial" pitchFamily="34" charset="0"/>
                  <a:ea typeface="仿宋_GB2312" pitchFamily="49" charset="-122"/>
                </a:rPr>
                <a:t>《</a:t>
              </a:r>
              <a:r>
                <a:rPr lang="zh-CN" altLang="en-US" sz="1800" b="1">
                  <a:effectLst>
                    <a:outerShdw blurRad="38100" dist="38100" dir="2700000" algn="tl">
                      <a:srgbClr val="C0C0C0"/>
                    </a:outerShdw>
                  </a:effectLst>
                  <a:latin typeface="Arial" pitchFamily="34" charset="0"/>
                  <a:ea typeface="仿宋_GB2312" pitchFamily="49" charset="-122"/>
                </a:rPr>
                <a:t>抗日游击战争</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的战略问题</a:t>
              </a:r>
              <a:r>
                <a:rPr lang="en-US" altLang="zh-CN" sz="1800" b="1">
                  <a:effectLst>
                    <a:outerShdw blurRad="38100" dist="38100" dir="2700000" algn="tl">
                      <a:srgbClr val="C0C0C0"/>
                    </a:outerShdw>
                  </a:effectLst>
                  <a:latin typeface="Arial" pitchFamily="34" charset="0"/>
                  <a:ea typeface="仿宋_GB2312" pitchFamily="49" charset="-122"/>
                </a:rPr>
                <a:t>》</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中说过：“往往</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有这种情形，</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有利的情况</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和主动的恢复</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，产生于‘再坚持一下’</a:t>
              </a:r>
            </a:p>
            <a:p>
              <a:pPr algn="ctr" eaLnBrk="0" hangingPunct="0">
                <a:buFont typeface="Wingdings" pitchFamily="2" charset="2"/>
                <a:buNone/>
                <a:defRPr/>
              </a:pPr>
              <a:r>
                <a:rPr lang="zh-CN" altLang="en-US" sz="1800" b="1">
                  <a:effectLst>
                    <a:outerShdw blurRad="38100" dist="38100" dir="2700000" algn="tl">
                      <a:srgbClr val="C0C0C0"/>
                    </a:outerShdw>
                  </a:effectLst>
                  <a:latin typeface="Arial" pitchFamily="34" charset="0"/>
                  <a:ea typeface="仿宋_GB2312" pitchFamily="49" charset="-122"/>
                </a:rPr>
                <a:t>的努力之中。”</a:t>
              </a:r>
              <a:endParaRPr lang="en-US" altLang="ko-KR" sz="1800" b="1">
                <a:effectLst>
                  <a:outerShdw blurRad="38100" dist="38100" dir="2700000" algn="tl">
                    <a:srgbClr val="C0C0C0"/>
                  </a:outerShdw>
                </a:effectLst>
                <a:latin typeface="Verdana" pitchFamily="34" charset="0"/>
                <a:ea typeface="仿宋_GB2312" pitchFamily="49" charset="-122"/>
              </a:endParaRPr>
            </a:p>
          </p:txBody>
        </p:sp>
      </p:grpSp>
      <p:grpSp>
        <p:nvGrpSpPr>
          <p:cNvPr id="5" name="Group 22"/>
          <p:cNvGrpSpPr>
            <a:grpSpLocks/>
          </p:cNvGrpSpPr>
          <p:nvPr/>
        </p:nvGrpSpPr>
        <p:grpSpPr bwMode="auto">
          <a:xfrm>
            <a:off x="2612365" y="1412876"/>
            <a:ext cx="4557448" cy="644525"/>
            <a:chOff x="1121" y="1334"/>
            <a:chExt cx="3558" cy="406"/>
          </a:xfrm>
        </p:grpSpPr>
        <p:sp>
          <p:nvSpPr>
            <p:cNvPr id="111639" name="AutoShape 23"/>
            <p:cNvSpPr>
              <a:spLocks noChangeArrowheads="1"/>
            </p:cNvSpPr>
            <p:nvPr/>
          </p:nvSpPr>
          <p:spPr bwMode="gray">
            <a:xfrm>
              <a:off x="1121" y="1334"/>
              <a:ext cx="3558" cy="406"/>
            </a:xfrm>
            <a:prstGeom prst="plaque">
              <a:avLst>
                <a:gd name="adj" fmla="val 16667"/>
              </a:avLst>
            </a:prstGeom>
            <a:gradFill rotWithShape="1">
              <a:gsLst>
                <a:gs pos="0">
                  <a:schemeClr val="bg1"/>
                </a:gs>
                <a:gs pos="50000">
                  <a:schemeClr val="accent1"/>
                </a:gs>
                <a:gs pos="100000">
                  <a:schemeClr val="bg1"/>
                </a:gs>
              </a:gsLst>
              <a:lin ang="5400000" scaled="1"/>
            </a:gradFill>
            <a:ln w="12700" algn="ctr">
              <a:noFill/>
              <a:miter lim="800000"/>
              <a:headEnd/>
              <a:tailEnd/>
            </a:ln>
            <a:effectLst>
              <a:outerShdw dist="107763" dir="8100000" algn="ctr" rotWithShape="0">
                <a:schemeClr val="bg2">
                  <a:alpha val="50000"/>
                </a:schemeClr>
              </a:outerShdw>
            </a:effectLst>
          </p:spPr>
          <p:txBody>
            <a:bodyPr wrap="none" anchor="ctr"/>
            <a:lstStyle/>
            <a:p>
              <a:pPr defTabSz="865188" latinLnBrk="1">
                <a:defRPr/>
              </a:pPr>
              <a:endParaRPr kumimoji="1" lang="en-US" altLang="ko-KR" sz="2300">
                <a:latin typeface="DotumChe" pitchFamily="49" charset="-127"/>
                <a:ea typeface="DotumChe" pitchFamily="49" charset="-127"/>
              </a:endParaRPr>
            </a:p>
          </p:txBody>
        </p:sp>
        <p:sp>
          <p:nvSpPr>
            <p:cNvPr id="18440" name="Rectangle 24"/>
            <p:cNvSpPr>
              <a:spLocks noChangeArrowheads="1"/>
            </p:cNvSpPr>
            <p:nvPr/>
          </p:nvSpPr>
          <p:spPr bwMode="gray">
            <a:xfrm>
              <a:off x="1351" y="1410"/>
              <a:ext cx="3093" cy="264"/>
            </a:xfrm>
            <a:prstGeom prst="rect">
              <a:avLst/>
            </a:prstGeom>
            <a:solidFill>
              <a:schemeClr val="bg2">
                <a:alpha val="50195"/>
              </a:schemeClr>
            </a:solidFill>
            <a:ln w="12700" algn="ctr">
              <a:noFill/>
              <a:miter lim="800000"/>
              <a:headEnd/>
              <a:tailEnd/>
            </a:ln>
          </p:spPr>
          <p:txBody>
            <a:bodyPr wrap="none" anchor="ctr"/>
            <a:lstStyle/>
            <a:p>
              <a:pPr defTabSz="865188" latinLnBrk="1">
                <a:buFont typeface="Wingdings" pitchFamily="2" charset="2"/>
                <a:buChar char="l"/>
              </a:pPr>
              <a:r>
                <a:rPr kumimoji="1" lang="en-US" altLang="ko-KR" sz="3000" b="1" dirty="0">
                  <a:solidFill>
                    <a:srgbClr val="000099"/>
                  </a:solidFill>
                  <a:latin typeface="Verdana" pitchFamily="34" charset="0"/>
                  <a:ea typeface="DotumChe" pitchFamily="49" charset="-127"/>
                </a:rPr>
                <a:t> </a:t>
              </a:r>
              <a:r>
                <a:rPr kumimoji="1" lang="zh-CN" altLang="en-US" sz="3000" b="1" dirty="0">
                  <a:solidFill>
                    <a:srgbClr val="000099"/>
                  </a:solidFill>
                  <a:latin typeface="Verdana" pitchFamily="34" charset="0"/>
                  <a:ea typeface="DotumChe" pitchFamily="49" charset="-127"/>
                </a:rPr>
                <a:t>案件反思</a:t>
              </a:r>
              <a:endParaRPr kumimoji="1" lang="zh-CN" altLang="en-US" sz="3000" dirty="0">
                <a:solidFill>
                  <a:srgbClr val="000099"/>
                </a:solidFill>
                <a:latin typeface="Verdana" pitchFamily="34" charset="0"/>
                <a:ea typeface="DotumChe" pitchFamily="49" charset="-127"/>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380968" y="1071546"/>
            <a:ext cx="5929354" cy="3214710"/>
          </a:xfrm>
        </p:spPr>
        <p:txBody>
          <a:bodyPr>
            <a:normAutofit fontScale="90000"/>
          </a:bodyPr>
          <a:lstStyle/>
          <a:p>
            <a:r>
              <a:rPr lang="zh-CN" altLang="en-US" b="1" dirty="0" smtClean="0">
                <a:solidFill>
                  <a:srgbClr val="000066"/>
                </a:solidFill>
              </a:rPr>
              <a:t>联系方式</a:t>
            </a:r>
            <a:r>
              <a:rPr lang="zh-CN" altLang="en-US" b="1" dirty="0" smtClean="0">
                <a:solidFill>
                  <a:srgbClr val="000066"/>
                </a:solidFill>
              </a:rPr>
              <a:t>：</a:t>
            </a:r>
            <a:r>
              <a:rPr lang="zh-CN" altLang="en-US" b="1" dirty="0" smtClean="0">
                <a:solidFill>
                  <a:srgbClr val="000066"/>
                </a:solidFill>
              </a:rPr>
              <a:t>李爽</a:t>
            </a:r>
            <a:r>
              <a:rPr lang="en-US" altLang="zh-CN" b="1" dirty="0" smtClean="0">
                <a:solidFill>
                  <a:srgbClr val="000066"/>
                </a:solidFill>
              </a:rPr>
              <a:t/>
            </a:r>
            <a:br>
              <a:rPr lang="en-US" altLang="zh-CN" b="1" dirty="0" smtClean="0">
                <a:solidFill>
                  <a:srgbClr val="000066"/>
                </a:solidFill>
              </a:rPr>
            </a:br>
            <a:r>
              <a:rPr lang="en-US" altLang="zh-CN" b="1" dirty="0" smtClean="0">
                <a:solidFill>
                  <a:srgbClr val="000066"/>
                </a:solidFill>
              </a:rPr>
              <a:t>136-6928-0722</a:t>
            </a:r>
            <a:r>
              <a:rPr lang="en-US" altLang="zh-CN" b="1" dirty="0" smtClean="0">
                <a:solidFill>
                  <a:srgbClr val="000066"/>
                </a:solidFill>
              </a:rPr>
              <a:t/>
            </a:r>
            <a:br>
              <a:rPr lang="en-US" altLang="zh-CN" b="1" dirty="0" smtClean="0">
                <a:solidFill>
                  <a:srgbClr val="000066"/>
                </a:solidFill>
              </a:rPr>
            </a:br>
            <a:r>
              <a:rPr lang="en-US" altLang="zh-CN" b="1" dirty="0" smtClean="0">
                <a:solidFill>
                  <a:srgbClr val="000066"/>
                </a:solidFill>
              </a:rPr>
              <a:t>E-mail</a:t>
            </a:r>
            <a:r>
              <a:rPr lang="zh-CN" altLang="en-US" b="1" dirty="0" smtClean="0">
                <a:solidFill>
                  <a:srgbClr val="000066"/>
                </a:solidFill>
              </a:rPr>
              <a:t>：</a:t>
            </a:r>
            <a:r>
              <a:rPr lang="en-US" altLang="zh-CN" b="1" dirty="0" smtClean="0">
                <a:solidFill>
                  <a:srgbClr val="000066"/>
                </a:solidFill>
              </a:rPr>
              <a:t> </a:t>
            </a:r>
            <a:r>
              <a:rPr lang="en-US" altLang="zh-CN" b="1" dirty="0" smtClean="0">
                <a:solidFill>
                  <a:srgbClr val="000066"/>
                </a:solidFill>
              </a:rPr>
              <a:t>lishuang</a:t>
            </a:r>
            <a:r>
              <a:rPr lang="en-US" altLang="zh-CN" b="1" dirty="0" smtClean="0">
                <a:solidFill>
                  <a:srgbClr val="000066"/>
                </a:solidFill>
              </a:rPr>
              <a:t>@sinosure.com.cn</a:t>
            </a:r>
            <a:endParaRPr lang="en-US" altLang="zh-CN" b="1" dirty="0" smtClean="0">
              <a:solidFill>
                <a:srgbClr val="000066"/>
              </a:solidFill>
            </a:endParaRPr>
          </a:p>
        </p:txBody>
      </p:sp>
      <p:sp>
        <p:nvSpPr>
          <p:cNvPr id="25603" name="Rectangle 3"/>
          <p:cNvSpPr>
            <a:spLocks noGrp="1" noChangeArrowheads="1"/>
          </p:cNvSpPr>
          <p:nvPr>
            <p:ph type="subTitle" idx="1"/>
          </p:nvPr>
        </p:nvSpPr>
        <p:spPr>
          <a:xfrm>
            <a:off x="200025" y="4437063"/>
            <a:ext cx="6337300" cy="1536700"/>
          </a:xfrm>
        </p:spPr>
        <p:txBody>
          <a:bodyPr/>
          <a:lstStyle/>
          <a:p>
            <a:pPr eaLnBrk="1" hangingPunct="1"/>
            <a:r>
              <a:rPr lang="zh-CN" altLang="en-US" dirty="0" smtClean="0">
                <a:solidFill>
                  <a:srgbClr val="000066"/>
                </a:solidFill>
              </a:rPr>
              <a:t>中国出口信用保险公司陕西分公司</a:t>
            </a:r>
          </a:p>
          <a:p>
            <a:pPr eaLnBrk="1" hangingPunct="1"/>
            <a:r>
              <a:rPr lang="en-US" altLang="zh-CN" dirty="0" smtClean="0">
                <a:solidFill>
                  <a:srgbClr val="000066"/>
                </a:solidFill>
              </a:rPr>
              <a:t>2012</a:t>
            </a:r>
            <a:r>
              <a:rPr lang="zh-CN" altLang="en-US" dirty="0" smtClean="0">
                <a:solidFill>
                  <a:srgbClr val="000066"/>
                </a:solidFill>
              </a:rPr>
              <a:t>年</a:t>
            </a:r>
            <a:r>
              <a:rPr lang="en-US" altLang="zh-CN" dirty="0" smtClean="0">
                <a:solidFill>
                  <a:srgbClr val="000066"/>
                </a:solidFill>
              </a:rPr>
              <a:t>9</a:t>
            </a:r>
            <a:r>
              <a:rPr lang="zh-CN" altLang="en-US" dirty="0" smtClean="0">
                <a:solidFill>
                  <a:srgbClr val="000066"/>
                </a:solidFill>
              </a:rPr>
              <a:t>月</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pt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Template>
  <TotalTime>721</TotalTime>
  <Pages>0</Pages>
  <Words>993</Words>
  <Characters>0</Characters>
  <Application>Kingsoft Office</Application>
  <DocSecurity>0</DocSecurity>
  <PresentationFormat>A4 纸张(210x297 毫米)</PresentationFormat>
  <Lines>0</Lines>
  <Paragraphs>110</Paragraphs>
  <Slides>13</Slides>
  <Notes>0</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ppt1</vt:lpstr>
      <vt:lpstr>“风险全覆盖” 保障创业园企业出口收汇安全 ——案例篇</vt:lpstr>
      <vt:lpstr>1、买方破产案件实例</vt:lpstr>
      <vt:lpstr>一宗买方破产案件</vt:lpstr>
      <vt:lpstr>处理结果</vt:lpstr>
      <vt:lpstr>案件反思</vt:lpstr>
      <vt:lpstr>2、买方拖欠案件实例</vt:lpstr>
      <vt:lpstr>处理结果</vt:lpstr>
      <vt:lpstr>案件反思</vt:lpstr>
      <vt:lpstr>3、买方拒收案件实例</vt:lpstr>
      <vt:lpstr>幻灯片 10</vt:lpstr>
      <vt:lpstr>处理结果</vt:lpstr>
      <vt:lpstr>幻灯片 12</vt:lpstr>
      <vt:lpstr>联系方式：李爽 136-6928-0722 E-mail： lishuang@sinosure.com.cn</vt:lpstr>
    </vt:vector>
  </TitlesOfParts>
  <Manager/>
  <Company>MC SYSTEM</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出口信用保险助力 科技企业开拓国际市场</dc:title>
  <dc:subject/>
  <dc:creator>MC SYSTEM</dc:creator>
  <cp:keywords/>
  <dc:description/>
  <cp:lastModifiedBy>Lenovo User</cp:lastModifiedBy>
  <cp:revision>73</cp:revision>
  <cp:lastPrinted>1899-12-30T00:00:00Z</cp:lastPrinted>
  <dcterms:created xsi:type="dcterms:W3CDTF">2012-03-16T05:36:27Z</dcterms:created>
  <dcterms:modified xsi:type="dcterms:W3CDTF">2012-09-12T01:18:58Z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2052-6.5.0.1966</vt:lpwstr>
  </property>
</Properties>
</file>